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51" r:id="rId3"/>
    <p:sldId id="352" r:id="rId4"/>
    <p:sldId id="353" r:id="rId5"/>
    <p:sldId id="343" r:id="rId6"/>
    <p:sldId id="390" r:id="rId7"/>
    <p:sldId id="349" r:id="rId8"/>
    <p:sldId id="470" r:id="rId9"/>
    <p:sldId id="473" r:id="rId10"/>
    <p:sldId id="474" r:id="rId11"/>
    <p:sldId id="475" r:id="rId12"/>
    <p:sldId id="476" r:id="rId13"/>
    <p:sldId id="257" r:id="rId14"/>
    <p:sldId id="259" r:id="rId15"/>
    <p:sldId id="260" r:id="rId16"/>
    <p:sldId id="264" r:id="rId17"/>
    <p:sldId id="265" r:id="rId18"/>
    <p:sldId id="266" r:id="rId19"/>
    <p:sldId id="268" r:id="rId20"/>
    <p:sldId id="271" r:id="rId21"/>
    <p:sldId id="275" r:id="rId22"/>
    <p:sldId id="369" r:id="rId23"/>
    <p:sldId id="272" r:id="rId24"/>
    <p:sldId id="273" r:id="rId25"/>
    <p:sldId id="274" r:id="rId26"/>
    <p:sldId id="276" r:id="rId27"/>
    <p:sldId id="363" r:id="rId28"/>
    <p:sldId id="277" r:id="rId29"/>
    <p:sldId id="378" r:id="rId30"/>
    <p:sldId id="278" r:id="rId31"/>
    <p:sldId id="281" r:id="rId32"/>
    <p:sldId id="279" r:id="rId33"/>
    <p:sldId id="493" r:id="rId34"/>
    <p:sldId id="489" r:id="rId35"/>
    <p:sldId id="364" r:id="rId36"/>
    <p:sldId id="366" r:id="rId37"/>
    <p:sldId id="370" r:id="rId38"/>
    <p:sldId id="371" r:id="rId39"/>
    <p:sldId id="380" r:id="rId40"/>
    <p:sldId id="286" r:id="rId41"/>
    <p:sldId id="287" r:id="rId42"/>
    <p:sldId id="372" r:id="rId43"/>
    <p:sldId id="491" r:id="rId44"/>
    <p:sldId id="381" r:id="rId45"/>
    <p:sldId id="305" r:id="rId46"/>
    <p:sldId id="306" r:id="rId47"/>
    <p:sldId id="373" r:id="rId48"/>
    <p:sldId id="307" r:id="rId49"/>
    <p:sldId id="308" r:id="rId50"/>
    <p:sldId id="309" r:id="rId51"/>
    <p:sldId id="374" r:id="rId52"/>
    <p:sldId id="488" r:id="rId53"/>
    <p:sldId id="382" r:id="rId54"/>
    <p:sldId id="495" r:id="rId55"/>
    <p:sldId id="296" r:id="rId56"/>
    <p:sldId id="477" r:id="rId57"/>
    <p:sldId id="478" r:id="rId58"/>
    <p:sldId id="300" r:id="rId59"/>
    <p:sldId id="301" r:id="rId60"/>
    <p:sldId id="479" r:id="rId61"/>
    <p:sldId id="303" r:id="rId62"/>
    <p:sldId id="304" r:id="rId63"/>
    <p:sldId id="310" r:id="rId64"/>
    <p:sldId id="331" r:id="rId65"/>
    <p:sldId id="332" r:id="rId66"/>
    <p:sldId id="481" r:id="rId67"/>
    <p:sldId id="330" r:id="rId68"/>
    <p:sldId id="333" r:id="rId69"/>
    <p:sldId id="334" r:id="rId70"/>
    <p:sldId id="505" r:id="rId71"/>
    <p:sldId id="335" r:id="rId72"/>
    <p:sldId id="468" r:id="rId73"/>
    <p:sldId id="336" r:id="rId74"/>
    <p:sldId id="469" r:id="rId75"/>
    <p:sldId id="320" r:id="rId76"/>
    <p:sldId id="337" r:id="rId77"/>
    <p:sldId id="338" r:id="rId78"/>
    <p:sldId id="339" r:id="rId79"/>
    <p:sldId id="480" r:id="rId80"/>
    <p:sldId id="506" r:id="rId81"/>
    <p:sldId id="507" r:id="rId82"/>
    <p:sldId id="508" r:id="rId83"/>
    <p:sldId id="509" r:id="rId84"/>
    <p:sldId id="341" r:id="rId85"/>
    <p:sldId id="377" r:id="rId86"/>
    <p:sldId id="325" r:id="rId87"/>
    <p:sldId id="326" r:id="rId88"/>
    <p:sldId id="342" r:id="rId89"/>
    <p:sldId id="329" r:id="rId90"/>
    <p:sldId id="387" r:id="rId91"/>
    <p:sldId id="482" r:id="rId92"/>
    <p:sldId id="483" r:id="rId93"/>
    <p:sldId id="484" r:id="rId94"/>
  </p:sldIdLst>
  <p:sldSz cx="9144000" cy="6858000" type="screen4x3"/>
  <p:notesSz cx="6858000" cy="9144000"/>
  <p:defaultTextStyle>
    <a:defPPr>
      <a:defRPr lang="e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7" d="100"/>
          <a:sy n="57" d="100"/>
        </p:scale>
        <p:origin x="-1440"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r-Cyrl-R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Cyrl-RS"/>
          </a:p>
        </p:txBody>
      </p:sp>
      <p:sp>
        <p:nvSpPr>
          <p:cNvPr id="4" name="Date Placeholder 3"/>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5" name="Footer Placeholder 4"/>
          <p:cNvSpPr>
            <a:spLocks noGrp="1"/>
          </p:cNvSpPr>
          <p:nvPr>
            <p:ph type="ftr" sz="quarter" idx="11"/>
          </p:nvPr>
        </p:nvSpPr>
        <p:spPr/>
        <p:txBody>
          <a:bodyPr/>
          <a:lstStyle/>
          <a:p>
            <a:endParaRPr lang="sr-Cyrl-RS"/>
          </a:p>
        </p:txBody>
      </p:sp>
      <p:sp>
        <p:nvSpPr>
          <p:cNvPr id="6" name="Slide Number Placeholder 5"/>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1716808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5" name="Footer Placeholder 4"/>
          <p:cNvSpPr>
            <a:spLocks noGrp="1"/>
          </p:cNvSpPr>
          <p:nvPr>
            <p:ph type="ftr" sz="quarter" idx="11"/>
          </p:nvPr>
        </p:nvSpPr>
        <p:spPr/>
        <p:txBody>
          <a:bodyPr/>
          <a:lstStyle/>
          <a:p>
            <a:endParaRPr lang="sr-Cyrl-RS"/>
          </a:p>
        </p:txBody>
      </p:sp>
      <p:sp>
        <p:nvSpPr>
          <p:cNvPr id="6" name="Slide Number Placeholder 5"/>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535298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r-Cyrl-R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5" name="Footer Placeholder 4"/>
          <p:cNvSpPr>
            <a:spLocks noGrp="1"/>
          </p:cNvSpPr>
          <p:nvPr>
            <p:ph type="ftr" sz="quarter" idx="11"/>
          </p:nvPr>
        </p:nvSpPr>
        <p:spPr/>
        <p:txBody>
          <a:bodyPr/>
          <a:lstStyle/>
          <a:p>
            <a:endParaRPr lang="sr-Cyrl-RS"/>
          </a:p>
        </p:txBody>
      </p:sp>
      <p:sp>
        <p:nvSpPr>
          <p:cNvPr id="6" name="Slide Number Placeholder 5"/>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2104963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5" name="Footer Placeholder 4"/>
          <p:cNvSpPr>
            <a:spLocks noGrp="1"/>
          </p:cNvSpPr>
          <p:nvPr>
            <p:ph type="ftr" sz="quarter" idx="11"/>
          </p:nvPr>
        </p:nvSpPr>
        <p:spPr/>
        <p:txBody>
          <a:bodyPr/>
          <a:lstStyle/>
          <a:p>
            <a:endParaRPr lang="sr-Cyrl-RS"/>
          </a:p>
        </p:txBody>
      </p:sp>
      <p:sp>
        <p:nvSpPr>
          <p:cNvPr id="6" name="Slide Number Placeholder 5"/>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739507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Cyrl-R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5" name="Footer Placeholder 4"/>
          <p:cNvSpPr>
            <a:spLocks noGrp="1"/>
          </p:cNvSpPr>
          <p:nvPr>
            <p:ph type="ftr" sz="quarter" idx="11"/>
          </p:nvPr>
        </p:nvSpPr>
        <p:spPr/>
        <p:txBody>
          <a:bodyPr/>
          <a:lstStyle/>
          <a:p>
            <a:endParaRPr lang="sr-Cyrl-RS"/>
          </a:p>
        </p:txBody>
      </p:sp>
      <p:sp>
        <p:nvSpPr>
          <p:cNvPr id="6" name="Slide Number Placeholder 5"/>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3124169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Date Placeholder 4"/>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6" name="Footer Placeholder 5"/>
          <p:cNvSpPr>
            <a:spLocks noGrp="1"/>
          </p:cNvSpPr>
          <p:nvPr>
            <p:ph type="ftr" sz="quarter" idx="11"/>
          </p:nvPr>
        </p:nvSpPr>
        <p:spPr/>
        <p:txBody>
          <a:bodyPr/>
          <a:lstStyle/>
          <a:p>
            <a:endParaRPr lang="sr-Cyrl-RS"/>
          </a:p>
        </p:txBody>
      </p:sp>
      <p:sp>
        <p:nvSpPr>
          <p:cNvPr id="7" name="Slide Number Placeholder 6"/>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4161049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Cyrl-R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7" name="Date Placeholder 6"/>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8" name="Footer Placeholder 7"/>
          <p:cNvSpPr>
            <a:spLocks noGrp="1"/>
          </p:cNvSpPr>
          <p:nvPr>
            <p:ph type="ftr" sz="quarter" idx="11"/>
          </p:nvPr>
        </p:nvSpPr>
        <p:spPr/>
        <p:txBody>
          <a:bodyPr/>
          <a:lstStyle/>
          <a:p>
            <a:endParaRPr lang="sr-Cyrl-RS"/>
          </a:p>
        </p:txBody>
      </p:sp>
      <p:sp>
        <p:nvSpPr>
          <p:cNvPr id="9" name="Slide Number Placeholder 8"/>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905818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Date Placeholder 2"/>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4" name="Footer Placeholder 3"/>
          <p:cNvSpPr>
            <a:spLocks noGrp="1"/>
          </p:cNvSpPr>
          <p:nvPr>
            <p:ph type="ftr" sz="quarter" idx="11"/>
          </p:nvPr>
        </p:nvSpPr>
        <p:spPr/>
        <p:txBody>
          <a:bodyPr/>
          <a:lstStyle/>
          <a:p>
            <a:endParaRPr lang="sr-Cyrl-RS"/>
          </a:p>
        </p:txBody>
      </p:sp>
      <p:sp>
        <p:nvSpPr>
          <p:cNvPr id="5" name="Slide Number Placeholder 4"/>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2325315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3" name="Footer Placeholder 2"/>
          <p:cNvSpPr>
            <a:spLocks noGrp="1"/>
          </p:cNvSpPr>
          <p:nvPr>
            <p:ph type="ftr" sz="quarter" idx="11"/>
          </p:nvPr>
        </p:nvSpPr>
        <p:spPr/>
        <p:txBody>
          <a:bodyPr/>
          <a:lstStyle/>
          <a:p>
            <a:endParaRPr lang="sr-Cyrl-RS"/>
          </a:p>
        </p:txBody>
      </p:sp>
      <p:sp>
        <p:nvSpPr>
          <p:cNvPr id="4" name="Slide Number Placeholder 3"/>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1727444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Cyrl-R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6" name="Footer Placeholder 5"/>
          <p:cNvSpPr>
            <a:spLocks noGrp="1"/>
          </p:cNvSpPr>
          <p:nvPr>
            <p:ph type="ftr" sz="quarter" idx="11"/>
          </p:nvPr>
        </p:nvSpPr>
        <p:spPr/>
        <p:txBody>
          <a:bodyPr/>
          <a:lstStyle/>
          <a:p>
            <a:endParaRPr lang="sr-Cyrl-RS"/>
          </a:p>
        </p:txBody>
      </p:sp>
      <p:sp>
        <p:nvSpPr>
          <p:cNvPr id="7" name="Slide Number Placeholder 6"/>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4175694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Cyrl-R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Cyrl-R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2A5ADD-67E6-47C3-9BA1-874F0995E174}" type="datetimeFigureOut">
              <a:rPr lang="sr-Cyrl-RS" smtClean="0"/>
              <a:pPr/>
              <a:t>18.02.2024.</a:t>
            </a:fld>
            <a:endParaRPr lang="sr-Cyrl-RS"/>
          </a:p>
        </p:txBody>
      </p:sp>
      <p:sp>
        <p:nvSpPr>
          <p:cNvPr id="6" name="Footer Placeholder 5"/>
          <p:cNvSpPr>
            <a:spLocks noGrp="1"/>
          </p:cNvSpPr>
          <p:nvPr>
            <p:ph type="ftr" sz="quarter" idx="11"/>
          </p:nvPr>
        </p:nvSpPr>
        <p:spPr/>
        <p:txBody>
          <a:bodyPr/>
          <a:lstStyle/>
          <a:p>
            <a:endParaRPr lang="sr-Cyrl-RS"/>
          </a:p>
        </p:txBody>
      </p:sp>
      <p:sp>
        <p:nvSpPr>
          <p:cNvPr id="7" name="Slide Number Placeholder 6"/>
          <p:cNvSpPr>
            <a:spLocks noGrp="1"/>
          </p:cNvSpPr>
          <p:nvPr>
            <p:ph type="sldNum" sz="quarter" idx="12"/>
          </p:nvPr>
        </p:nvSpPr>
        <p:spPr/>
        <p:txBody>
          <a:body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3192833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sr-Cyrl-R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2A5ADD-67E6-47C3-9BA1-874F0995E174}" type="datetimeFigureOut">
              <a:rPr lang="sr-Cyrl-RS" smtClean="0"/>
              <a:pPr/>
              <a:t>18.02.2024.</a:t>
            </a:fld>
            <a:endParaRPr lang="sr-Cyrl-R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Cyrl-R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D596C-719F-4F46-80F1-2375185FAD99}" type="slidenum">
              <a:rPr lang="sr-Cyrl-RS" smtClean="0"/>
              <a:pPr/>
              <a:t>‹#›</a:t>
            </a:fld>
            <a:endParaRPr lang="sr-Cyrl-RS"/>
          </a:p>
        </p:txBody>
      </p:sp>
    </p:spTree>
    <p:extLst>
      <p:ext uri="{BB962C8B-B14F-4D97-AF65-F5344CB8AC3E}">
        <p14:creationId xmlns="" xmlns:p14="http://schemas.microsoft.com/office/powerpoint/2010/main" val="2962706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5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5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3.gif"/><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 Id="rId4" Type="http://schemas.openxmlformats.org/officeDocument/2006/relationships/image" Target="../media/image69.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 sz="2400" b="1" dirty="0" smtClean="0">
                <a:latin typeface="Arial" pitchFamily="34" charset="0"/>
                <a:cs typeface="Arial" pitchFamily="34" charset="0"/>
              </a:rPr>
              <a:t>PROPEDEUTICS OF THE DIGESTIVE ORGANS, LIVER AND BILE </a:t>
            </a:r>
            <a:r>
              <a:rPr lang="en" sz="2400" b="1" dirty="0" smtClean="0">
                <a:latin typeface="Arial" pitchFamily="34" charset="0"/>
                <a:cs typeface="Arial" pitchFamily="34" charset="0"/>
              </a:rPr>
              <a:t>TRACTS</a:t>
            </a:r>
            <a:br>
              <a:rPr lang="en" sz="2400" b="1" dirty="0" smtClean="0">
                <a:latin typeface="Arial" pitchFamily="34" charset="0"/>
                <a:cs typeface="Arial" pitchFamily="34" charset="0"/>
              </a:rPr>
            </a:br>
            <a:r>
              <a:rPr lang="en" sz="2400" b="1" dirty="0" smtClean="0">
                <a:latin typeface="Arial" pitchFamily="34" charset="0"/>
                <a:cs typeface="Arial" pitchFamily="34" charset="0"/>
              </a:rPr>
              <a:t/>
            </a:r>
            <a:br>
              <a:rPr lang="en" sz="2400" b="1" dirty="0" smtClean="0">
                <a:latin typeface="Arial" pitchFamily="34" charset="0"/>
                <a:cs typeface="Arial" pitchFamily="34" charset="0"/>
              </a:rPr>
            </a:br>
            <a:r>
              <a:rPr lang="en" sz="2400" dirty="0" smtClean="0">
                <a:latin typeface="Arial" pitchFamily="34" charset="0"/>
                <a:cs typeface="Arial" pitchFamily="34" charset="0"/>
              </a:rPr>
              <a:t>anamnesis</a:t>
            </a:r>
            <a:br>
              <a:rPr lang="en" sz="2400" dirty="0" smtClean="0">
                <a:latin typeface="Arial" pitchFamily="34" charset="0"/>
                <a:cs typeface="Arial" pitchFamily="34" charset="0"/>
              </a:rPr>
            </a:br>
            <a:r>
              <a:rPr lang="en" sz="2400" dirty="0" smtClean="0">
                <a:latin typeface="Arial" pitchFamily="34" charset="0"/>
                <a:cs typeface="Arial" pitchFamily="34" charset="0"/>
              </a:rPr>
              <a:t>sign and symptoms of diseses of GIT</a:t>
            </a:r>
            <a:br>
              <a:rPr lang="en" sz="2400" dirty="0" smtClean="0">
                <a:latin typeface="Arial" pitchFamily="34" charset="0"/>
                <a:cs typeface="Arial" pitchFamily="34" charset="0"/>
              </a:rPr>
            </a:br>
            <a:r>
              <a:rPr lang="en" sz="2400" dirty="0" smtClean="0">
                <a:latin typeface="Arial" pitchFamily="34" charset="0"/>
                <a:cs typeface="Arial" pitchFamily="34" charset="0"/>
              </a:rPr>
              <a:t>topographic position of abdominal organs</a:t>
            </a:r>
            <a:endParaRPr lang="sr-Cyrl-RS" sz="2400" dirty="0">
              <a:latin typeface="Arial" pitchFamily="34" charset="0"/>
              <a:cs typeface="Arial" pitchFamily="34" charset="0"/>
            </a:endParaRPr>
          </a:p>
        </p:txBody>
      </p:sp>
      <p:sp>
        <p:nvSpPr>
          <p:cNvPr id="3" name="Subtitle 2"/>
          <p:cNvSpPr>
            <a:spLocks noGrp="1"/>
          </p:cNvSpPr>
          <p:nvPr>
            <p:ph type="subTitle" idx="1"/>
          </p:nvPr>
        </p:nvSpPr>
        <p:spPr>
          <a:xfrm>
            <a:off x="1447800" y="4800600"/>
            <a:ext cx="6400800" cy="1752600"/>
          </a:xfrm>
        </p:spPr>
        <p:txBody>
          <a:bodyPr>
            <a:normAutofit/>
          </a:bodyPr>
          <a:lstStyle/>
          <a:p>
            <a:r>
              <a:rPr lang="en" sz="2800" dirty="0" smtClean="0">
                <a:solidFill>
                  <a:schemeClr val="tx1"/>
                </a:solidFill>
                <a:latin typeface="Arial" pitchFamily="34" charset="0"/>
                <a:cs typeface="Arial" pitchFamily="34" charset="0"/>
              </a:rPr>
              <a:t>Full prof. </a:t>
            </a:r>
            <a:r>
              <a:rPr lang="en" sz="2800" dirty="0" smtClean="0">
                <a:solidFill>
                  <a:schemeClr val="tx1"/>
                </a:solidFill>
                <a:latin typeface="Arial" pitchFamily="34" charset="0"/>
                <a:cs typeface="Arial" pitchFamily="34" charset="0"/>
              </a:rPr>
              <a:t>Nataša </a:t>
            </a:r>
            <a:r>
              <a:rPr lang="en" sz="2800" dirty="0" smtClean="0">
                <a:solidFill>
                  <a:schemeClr val="tx1"/>
                </a:solidFill>
                <a:latin typeface="Arial" pitchFamily="34" charset="0"/>
                <a:cs typeface="Arial" pitchFamily="34" charset="0"/>
              </a:rPr>
              <a:t>Zdravković</a:t>
            </a:r>
            <a:endParaRPr lang="sr-Cyrl-RS" sz="2800" dirty="0">
              <a:solidFill>
                <a:schemeClr val="tx1"/>
              </a:solidFill>
              <a:latin typeface="Arial" pitchFamily="34" charset="0"/>
              <a:cs typeface="Arial" pitchFamily="34" charset="0"/>
            </a:endParaRPr>
          </a:p>
        </p:txBody>
      </p:sp>
      <p:sp>
        <p:nvSpPr>
          <p:cNvPr id="4" name="Rectangle 3"/>
          <p:cNvSpPr/>
          <p:nvPr/>
        </p:nvSpPr>
        <p:spPr>
          <a:xfrm>
            <a:off x="152400" y="152400"/>
            <a:ext cx="8839200" cy="1685846"/>
          </a:xfrm>
          <a:prstGeom prst="rect">
            <a:avLst/>
          </a:prstGeom>
        </p:spPr>
        <p:txBody>
          <a:bodyPr wrap="square">
            <a:spAutoFit/>
          </a:bodyPr>
          <a:lstStyle/>
          <a:p>
            <a:pPr algn="ctr">
              <a:lnSpc>
                <a:spcPct val="150000"/>
              </a:lnSpc>
            </a:pPr>
            <a:r>
              <a:rPr lang="en-US" sz="2400" b="1" dirty="0" smtClean="0">
                <a:solidFill>
                  <a:srgbClr val="FF0000"/>
                </a:solidFill>
                <a:latin typeface="Arial" pitchFamily="34" charset="0"/>
                <a:ea typeface="Times New Roman" pitchFamily="18" charset="0"/>
                <a:cs typeface="Arial" pitchFamily="34" charset="0"/>
              </a:rPr>
              <a:t>IASM</a:t>
            </a:r>
            <a:r>
              <a:rPr lang="sr-Cyrl-CS" sz="2400" b="1" dirty="0">
                <a:solidFill>
                  <a:srgbClr val="FF0000"/>
                </a:solidFill>
                <a:latin typeface="Arial" pitchFamily="34" charset="0"/>
                <a:ea typeface="Times New Roman" pitchFamily="18" charset="0"/>
                <a:cs typeface="Arial" pitchFamily="34" charset="0"/>
              </a:rPr>
              <a:t/>
            </a:r>
            <a:br>
              <a:rPr lang="sr-Cyrl-CS" sz="2400" b="1" dirty="0">
                <a:solidFill>
                  <a:srgbClr val="FF0000"/>
                </a:solidFill>
                <a:latin typeface="Arial" pitchFamily="34" charset="0"/>
                <a:ea typeface="Times New Roman" pitchFamily="18" charset="0"/>
                <a:cs typeface="Arial" pitchFamily="34" charset="0"/>
              </a:rPr>
            </a:br>
            <a:r>
              <a:rPr lang="en" sz="2400" b="1" dirty="0">
                <a:solidFill>
                  <a:srgbClr val="FF0000"/>
                </a:solidFill>
                <a:latin typeface="Arial" pitchFamily="34" charset="0"/>
                <a:ea typeface="Times New Roman" pitchFamily="18" charset="0"/>
                <a:cs typeface="Arial" pitchFamily="34" charset="0"/>
              </a:rPr>
              <a:t>teaching unit </a:t>
            </a:r>
            <a:r>
              <a:rPr lang="en" sz="2400" b="1" dirty="0" smtClean="0">
                <a:solidFill>
                  <a:srgbClr val="FF0000"/>
                </a:solidFill>
                <a:latin typeface="Arial" pitchFamily="34" charset="0"/>
                <a:ea typeface="Times New Roman" pitchFamily="18" charset="0"/>
                <a:cs typeface="Arial" pitchFamily="34" charset="0"/>
              </a:rPr>
              <a:t>9</a:t>
            </a:r>
            <a:r>
              <a:rPr lang="sr-Cyrl-CS" sz="2400" b="1" dirty="0">
                <a:solidFill>
                  <a:schemeClr val="accent1"/>
                </a:solidFill>
                <a:latin typeface="Arial" pitchFamily="34" charset="0"/>
                <a:ea typeface="Times New Roman" pitchFamily="18" charset="0"/>
                <a:cs typeface="Arial" pitchFamily="34" charset="0"/>
              </a:rPr>
              <a:t/>
            </a:r>
            <a:br>
              <a:rPr lang="sr-Cyrl-CS" sz="2400" b="1" dirty="0">
                <a:solidFill>
                  <a:schemeClr val="accent1"/>
                </a:solidFill>
                <a:latin typeface="Arial" pitchFamily="34" charset="0"/>
                <a:ea typeface="Times New Roman" pitchFamily="18" charset="0"/>
                <a:cs typeface="Arial" pitchFamily="34" charset="0"/>
              </a:rPr>
            </a:br>
            <a:endParaRPr lang="sr-Cyrl-RS" sz="2400" dirty="0">
              <a:latin typeface="Arial" pitchFamily="34" charset="0"/>
              <a:cs typeface="Arial" pitchFamily="34" charset="0"/>
            </a:endParaRPr>
          </a:p>
        </p:txBody>
      </p:sp>
    </p:spTree>
    <p:extLst>
      <p:ext uri="{BB962C8B-B14F-4D97-AF65-F5344CB8AC3E}">
        <p14:creationId xmlns="" xmlns:p14="http://schemas.microsoft.com/office/powerpoint/2010/main" val="4472238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81000"/>
            <a:ext cx="8534400" cy="2308324"/>
          </a:xfrm>
          <a:prstGeom prst="rect">
            <a:avLst/>
          </a:prstGeom>
          <a:noFill/>
        </p:spPr>
        <p:txBody>
          <a:bodyPr wrap="square" rtlCol="0">
            <a:spAutoFit/>
          </a:bodyPr>
          <a:lstStyle/>
          <a:p>
            <a:pPr marL="285750" indent="-285750">
              <a:lnSpc>
                <a:spcPct val="150000"/>
              </a:lnSpc>
              <a:buFont typeface="Arial" pitchFamily="34" charset="0"/>
              <a:buChar char="•"/>
            </a:pPr>
            <a:r>
              <a:rPr lang="en" sz="1600" b="1" dirty="0" err="1" smtClean="0">
                <a:latin typeface="Arial" pitchFamily="34" charset="0"/>
                <a:cs typeface="Arial" pitchFamily="34" charset="0"/>
              </a:rPr>
              <a:t>Bazy </a:t>
            </a:r>
            <a:r>
              <a:rPr lang="en" sz="1600" b="1" dirty="0" smtClean="0">
                <a:latin typeface="Arial" pitchFamily="34" charset="0"/>
                <a:cs typeface="Arial" pitchFamily="34" charset="0"/>
              </a:rPr>
              <a:t>- eva </a:t>
            </a:r>
            <a:r>
              <a:rPr lang="en" sz="1600" b="1" dirty="0" err="1">
                <a:latin typeface="Arial" pitchFamily="34" charset="0"/>
                <a:cs typeface="Arial" pitchFamily="34" charset="0"/>
              </a:rPr>
              <a:t>paraumbilical</a:t>
            </a:r>
            <a:r>
              <a:rPr lang="en" sz="1600" b="1" dirty="0">
                <a:latin typeface="Arial" pitchFamily="34" charset="0"/>
                <a:cs typeface="Arial" pitchFamily="34" charset="0"/>
              </a:rPr>
              <a:t> </a:t>
            </a:r>
            <a:r>
              <a:rPr lang="en" sz="1600" b="1" dirty="0" smtClean="0">
                <a:latin typeface="Arial" pitchFamily="34" charset="0"/>
                <a:cs typeface="Arial" pitchFamily="34" charset="0"/>
              </a:rPr>
              <a:t>point - </a:t>
            </a:r>
            <a:r>
              <a:rPr lang="en" sz="1600" dirty="0" smtClean="0">
                <a:latin typeface="Arial" pitchFamily="34" charset="0"/>
                <a:cs typeface="Arial" pitchFamily="34" charset="0"/>
              </a:rPr>
              <a:t>lies three fingers wide (about </a:t>
            </a:r>
            <a:r>
              <a:rPr lang="en" sz="1600" dirty="0">
                <a:latin typeface="Arial" pitchFamily="34" charset="0"/>
                <a:cs typeface="Arial" pitchFamily="34" charset="0"/>
              </a:rPr>
              <a:t>6 </a:t>
            </a:r>
            <a:r>
              <a:rPr lang="en" sz="1600" dirty="0" smtClean="0">
                <a:latin typeface="Arial" pitchFamily="34" charset="0"/>
                <a:cs typeface="Arial" pitchFamily="34" charset="0"/>
              </a:rPr>
              <a:t>cm ) lateral </a:t>
            </a:r>
            <a:r>
              <a:rPr lang="en" sz="1600" dirty="0">
                <a:latin typeface="Arial" pitchFamily="34" charset="0"/>
                <a:cs typeface="Arial" pitchFamily="34" charset="0"/>
              </a:rPr>
              <a:t>to the navel (corresponds to the projection of the renal pelvis and the beginning of </a:t>
            </a:r>
            <a:r>
              <a:rPr lang="en" sz="1600" dirty="0" err="1">
                <a:latin typeface="Arial" pitchFamily="34" charset="0"/>
                <a:cs typeface="Arial" pitchFamily="34" charset="0"/>
              </a:rPr>
              <a:t>the ureter </a:t>
            </a:r>
            <a:r>
              <a:rPr lang="en" sz="1600" dirty="0">
                <a:latin typeface="Arial" pitchFamily="34" charset="0"/>
                <a:cs typeface="Arial" pitchFamily="34" charset="0"/>
              </a:rPr>
              <a:t>)</a:t>
            </a:r>
          </a:p>
          <a:p>
            <a:pPr marL="285750" indent="-285750">
              <a:lnSpc>
                <a:spcPct val="150000"/>
              </a:lnSpc>
              <a:buFont typeface="Arial" pitchFamily="34" charset="0"/>
              <a:buChar char="•"/>
            </a:pPr>
            <a:r>
              <a:rPr lang="en" sz="1600" b="1" dirty="0" err="1" smtClean="0">
                <a:latin typeface="Arial" pitchFamily="34" charset="0"/>
                <a:cs typeface="Arial" pitchFamily="34" charset="0"/>
              </a:rPr>
              <a:t>Halle </a:t>
            </a:r>
            <a:r>
              <a:rPr lang="en" sz="1600" b="1" dirty="0" smtClean="0">
                <a:latin typeface="Arial" pitchFamily="34" charset="0"/>
                <a:cs typeface="Arial" pitchFamily="34" charset="0"/>
              </a:rPr>
              <a:t>'s point- </a:t>
            </a:r>
            <a:r>
              <a:rPr lang="en" sz="1600" dirty="0" smtClean="0">
                <a:latin typeface="Arial" pitchFamily="34" charset="0"/>
                <a:cs typeface="Arial" pitchFamily="34" charset="0"/>
              </a:rPr>
              <a:t>lies on </a:t>
            </a:r>
            <a:r>
              <a:rPr lang="en" sz="1600" dirty="0" err="1" smtClean="0">
                <a:latin typeface="Arial" pitchFamily="34" charset="0"/>
                <a:cs typeface="Arial" pitchFamily="34" charset="0"/>
              </a:rPr>
              <a:t>the bispinal </a:t>
            </a:r>
            <a:r>
              <a:rPr lang="en" sz="1600" dirty="0" smtClean="0">
                <a:latin typeface="Arial" pitchFamily="34" charset="0"/>
                <a:cs typeface="Arial" pitchFamily="34" charset="0"/>
              </a:rPr>
              <a:t>line and corresponds to the junction of the middle third with the corresponding outer third of this line </a:t>
            </a:r>
            <a:r>
              <a:rPr lang="en" sz="1600" dirty="0">
                <a:latin typeface="Arial" pitchFamily="34" charset="0"/>
                <a:cs typeface="Arial" pitchFamily="34" charset="0"/>
              </a:rPr>
              <a:t>(in the area of this point, </a:t>
            </a:r>
            <a:r>
              <a:rPr lang="en" sz="1600" dirty="0" err="1">
                <a:latin typeface="Arial" pitchFamily="34" charset="0"/>
                <a:cs typeface="Arial" pitchFamily="34" charset="0"/>
              </a:rPr>
              <a:t>the ureter </a:t>
            </a:r>
            <a:r>
              <a:rPr lang="en" sz="1600" dirty="0">
                <a:latin typeface="Arial" pitchFamily="34" charset="0"/>
                <a:cs typeface="Arial" pitchFamily="34" charset="0"/>
              </a:rPr>
              <a:t>is closest to the anterior abdominal wall and </a:t>
            </a:r>
            <a:r>
              <a:rPr lang="en" sz="1600" dirty="0" err="1" smtClean="0">
                <a:latin typeface="Arial" pitchFamily="34" charset="0"/>
                <a:cs typeface="Arial" pitchFamily="34" charset="0"/>
              </a:rPr>
              <a:t>the most accessible</a:t>
            </a:r>
            <a:r>
              <a:rPr lang="en" sz="1600" dirty="0" smtClean="0">
                <a:latin typeface="Arial" pitchFamily="34" charset="0"/>
                <a:cs typeface="Arial" pitchFamily="34" charset="0"/>
              </a:rPr>
              <a:t> </a:t>
            </a:r>
            <a:r>
              <a:rPr lang="en" sz="1600" dirty="0" err="1">
                <a:latin typeface="Arial" pitchFamily="34" charset="0"/>
                <a:cs typeface="Arial" pitchFamily="34" charset="0"/>
              </a:rPr>
              <a:t>palpation </a:t>
            </a:r>
            <a:r>
              <a:rPr lang="en" sz="1600" dirty="0" smtClean="0">
                <a:latin typeface="Arial" pitchFamily="34" charset="0"/>
                <a:cs typeface="Arial" pitchFamily="34" charset="0"/>
              </a:rPr>
              <a:t>), right </a:t>
            </a:r>
            <a:r>
              <a:rPr lang="en" sz="1600" dirty="0" err="1">
                <a:latin typeface="Arial" pitchFamily="34" charset="0"/>
                <a:cs typeface="Arial" pitchFamily="34" charset="0"/>
              </a:rPr>
              <a:t>Halle </a:t>
            </a:r>
            <a:r>
              <a:rPr lang="en" sz="1600" dirty="0">
                <a:latin typeface="Arial" pitchFamily="34" charset="0"/>
                <a:cs typeface="Arial" pitchFamily="34" charset="0"/>
              </a:rPr>
              <a:t>'s </a:t>
            </a:r>
            <a:r>
              <a:rPr lang="en" sz="1600" dirty="0" smtClean="0">
                <a:latin typeface="Arial" pitchFamily="34" charset="0"/>
                <a:cs typeface="Arial" pitchFamily="34" charset="0"/>
              </a:rPr>
              <a:t>point coincides with </a:t>
            </a:r>
            <a:r>
              <a:rPr lang="en" sz="1600" dirty="0" err="1">
                <a:latin typeface="Arial" pitchFamily="34" charset="0"/>
                <a:cs typeface="Arial" pitchFamily="34" charset="0"/>
              </a:rPr>
              <a:t>Lanz </a:t>
            </a:r>
            <a:r>
              <a:rPr lang="en" sz="1600" dirty="0" smtClean="0">
                <a:latin typeface="Arial" pitchFamily="34" charset="0"/>
                <a:cs typeface="Arial" pitchFamily="34" charset="0"/>
              </a:rPr>
              <a:t>'s point</a:t>
            </a: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6009731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6478" y="152400"/>
            <a:ext cx="8686800" cy="6494085"/>
          </a:xfrm>
          <a:prstGeom prst="rect">
            <a:avLst/>
          </a:prstGeom>
          <a:noFill/>
        </p:spPr>
        <p:txBody>
          <a:bodyPr wrap="square" rtlCol="0">
            <a:spAutoFit/>
          </a:bodyPr>
          <a:lstStyle/>
          <a:p>
            <a:r>
              <a:rPr lang="en" sz="1600" b="1" dirty="0" smtClean="0">
                <a:latin typeface="Arial" pitchFamily="34" charset="0"/>
                <a:cs typeface="Arial" pitchFamily="34" charset="0"/>
              </a:rPr>
              <a:t>TOPOGRAPHIC LINES OF THE FRONT ABDOMINAL WALL:</a:t>
            </a:r>
          </a:p>
          <a:p>
            <a:endParaRPr lang="sr-Cyrl-RS" sz="1600" b="1" dirty="0" smtClean="0">
              <a:latin typeface="Arial" pitchFamily="34" charset="0"/>
              <a:cs typeface="Arial" pitchFamily="34" charset="0"/>
            </a:endParaRPr>
          </a:p>
          <a:p>
            <a:pPr marL="285750" indent="-285750">
              <a:lnSpc>
                <a:spcPct val="150000"/>
              </a:lnSpc>
              <a:buFont typeface="Arial" pitchFamily="34" charset="0"/>
              <a:buChar char="•"/>
            </a:pPr>
            <a:r>
              <a:rPr lang="en" sz="1600" b="1" dirty="0">
                <a:latin typeface="Arial" pitchFamily="34" charset="0"/>
                <a:cs typeface="Arial" pitchFamily="34" charset="0"/>
              </a:rPr>
              <a:t>Middle abdominal </a:t>
            </a:r>
            <a:r>
              <a:rPr lang="en" sz="1600" b="1" dirty="0" smtClean="0">
                <a:latin typeface="Arial" pitchFamily="34" charset="0"/>
                <a:cs typeface="Arial" pitchFamily="34" charset="0"/>
              </a:rPr>
              <a:t>line ( </a:t>
            </a:r>
            <a:r>
              <a:rPr lang="en" sz="1600" b="1" dirty="0" err="1" smtClean="0">
                <a:latin typeface="Arial" pitchFamily="34" charset="0"/>
                <a:cs typeface="Arial" pitchFamily="34" charset="0"/>
              </a:rPr>
              <a:t>linea</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median</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anterior </a:t>
            </a:r>
            <a:r>
              <a:rPr lang="en" sz="1600" dirty="0" smtClean="0">
                <a:latin typeface="Arial" pitchFamily="34" charset="0"/>
                <a:cs typeface="Arial" pitchFamily="34" charset="0"/>
              </a:rPr>
              <a:t>), corresponds to the white line of the belly ( </a:t>
            </a:r>
            <a:r>
              <a:rPr lang="en" sz="1600" dirty="0" err="1" smtClean="0">
                <a:latin typeface="Arial" pitchFamily="34" charset="0"/>
                <a:cs typeface="Arial" pitchFamily="34" charset="0"/>
              </a:rPr>
              <a:t>linea</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alba </a:t>
            </a:r>
            <a:r>
              <a:rPr lang="en" sz="1600" dirty="0" smtClean="0">
                <a:latin typeface="Arial" pitchFamily="34" charset="0"/>
                <a:cs typeface="Arial" pitchFamily="34" charset="0"/>
              </a:rPr>
              <a:t>)</a:t>
            </a:r>
          </a:p>
          <a:p>
            <a:pPr marL="285750" indent="-285750">
              <a:lnSpc>
                <a:spcPct val="150000"/>
              </a:lnSpc>
              <a:buFont typeface="Arial" pitchFamily="34" charset="0"/>
              <a:buChar char="•"/>
            </a:pPr>
            <a:r>
              <a:rPr lang="en" sz="1600" b="1" dirty="0" smtClean="0">
                <a:latin typeface="Arial" pitchFamily="34" charset="0"/>
                <a:cs typeface="Arial" pitchFamily="34" charset="0"/>
              </a:rPr>
              <a:t>The outer </a:t>
            </a:r>
            <a:r>
              <a:rPr lang="en" sz="1600" b="1" dirty="0">
                <a:latin typeface="Arial" pitchFamily="34" charset="0"/>
                <a:cs typeface="Arial" pitchFamily="34" charset="0"/>
              </a:rPr>
              <a:t>edge </a:t>
            </a:r>
            <a:r>
              <a:rPr lang="en" sz="1600" b="1" dirty="0" smtClean="0">
                <a:latin typeface="Arial" pitchFamily="34" charset="0"/>
                <a:cs typeface="Arial" pitchFamily="34" charset="0"/>
              </a:rPr>
              <a:t>of m. </a:t>
            </a:r>
            <a:r>
              <a:rPr lang="en" sz="1600" b="1" dirty="0" err="1" smtClean="0">
                <a:latin typeface="Arial" pitchFamily="34" charset="0"/>
                <a:cs typeface="Arial" pitchFamily="34" charset="0"/>
              </a:rPr>
              <a:t>rectus</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abdomin </a:t>
            </a:r>
            <a:r>
              <a:rPr lang="en" sz="1600" dirty="0" err="1" smtClean="0">
                <a:latin typeface="Arial" pitchFamily="34" charset="0"/>
                <a:cs typeface="Arial" pitchFamily="34" charset="0"/>
              </a:rPr>
              <a:t>isa</a:t>
            </a:r>
            <a:r>
              <a:rPr lang="en" sz="1600" dirty="0">
                <a:latin typeface="Arial" pitchFamily="34" charset="0"/>
                <a:cs typeface="Arial" pitchFamily="34" charset="0"/>
              </a:rPr>
              <a:t> </a:t>
            </a:r>
            <a:r>
              <a:rPr lang="en" sz="1600" dirty="0" smtClean="0">
                <a:latin typeface="Arial" pitchFamily="34" charset="0"/>
                <a:cs typeface="Arial" pitchFamily="34" charset="0"/>
              </a:rPr>
              <a:t>(it is about 9 cm away from the white line, in the case when this groove is not recognized due to obesity, it is determined by the distance from the white line for the width of the hand, not counting the thumb) - corresponds to </a:t>
            </a:r>
            <a:r>
              <a:rPr lang="en" sz="1600" dirty="0" err="1" smtClean="0">
                <a:latin typeface="Arial" pitchFamily="34" charset="0"/>
                <a:cs typeface="Arial" pitchFamily="34" charset="0"/>
              </a:rPr>
              <a:t>the sulcus</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lateralis </a:t>
            </a:r>
            <a:r>
              <a:rPr lang="en" sz="1600" dirty="0" smtClean="0">
                <a:latin typeface="Arial" pitchFamily="34" charset="0"/>
                <a:cs typeface="Arial" pitchFamily="34" charset="0"/>
              </a:rPr>
              <a:t>- u</a:t>
            </a:r>
            <a:endParaRPr lang="sr-Cyrl-RS" sz="1600" dirty="0">
              <a:latin typeface="Arial" pitchFamily="34" charset="0"/>
              <a:cs typeface="Arial" pitchFamily="34" charset="0"/>
            </a:endParaRPr>
          </a:p>
          <a:p>
            <a:pPr marL="285750" indent="-285750">
              <a:lnSpc>
                <a:spcPct val="150000"/>
              </a:lnSpc>
              <a:buFont typeface="Arial" pitchFamily="34" charset="0"/>
              <a:buChar char="•"/>
            </a:pPr>
            <a:r>
              <a:rPr lang="en" sz="1600" b="1" dirty="0" err="1" smtClean="0">
                <a:latin typeface="Arial" pitchFamily="34" charset="0"/>
                <a:cs typeface="Arial" pitchFamily="34" charset="0"/>
              </a:rPr>
              <a:t>Rib </a:t>
            </a:r>
            <a:r>
              <a:rPr lang="en" sz="1600" b="1" dirty="0" smtClean="0">
                <a:latin typeface="Arial" pitchFamily="34" charset="0"/>
                <a:cs typeface="Arial" pitchFamily="34" charset="0"/>
              </a:rPr>
              <a:t>onion ( </a:t>
            </a:r>
            <a:r>
              <a:rPr lang="en" sz="1600" b="1" dirty="0" err="1" smtClean="0">
                <a:latin typeface="Arial" pitchFamily="34" charset="0"/>
                <a:cs typeface="Arial" pitchFamily="34" charset="0"/>
              </a:rPr>
              <a:t>arcus</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costalis </a:t>
            </a:r>
            <a:r>
              <a:rPr lang="en" sz="1600" b="1" dirty="0" smtClean="0">
                <a:latin typeface="Arial" pitchFamily="34" charset="0"/>
                <a:cs typeface="Arial" pitchFamily="34" charset="0"/>
              </a:rPr>
              <a:t>) </a:t>
            </a:r>
            <a:r>
              <a:rPr lang="en" sz="1600" dirty="0" smtClean="0">
                <a:latin typeface="Arial" pitchFamily="34" charset="0"/>
                <a:cs typeface="Arial" pitchFamily="34" charset="0"/>
              </a:rPr>
              <a:t>- represents </a:t>
            </a:r>
            <a:r>
              <a:rPr lang="en" sz="1600" dirty="0">
                <a:latin typeface="Arial" pitchFamily="34" charset="0"/>
                <a:cs typeface="Arial" pitchFamily="34" charset="0"/>
              </a:rPr>
              <a:t>the upper border </a:t>
            </a:r>
            <a:r>
              <a:rPr lang="en" sz="1600" dirty="0" err="1" smtClean="0">
                <a:latin typeface="Arial" pitchFamily="34" charset="0"/>
                <a:cs typeface="Arial" pitchFamily="34" charset="0"/>
              </a:rPr>
              <a:t>of the ventro </a:t>
            </a:r>
            <a:r>
              <a:rPr lang="en" sz="1600" dirty="0" smtClean="0">
                <a:latin typeface="Arial" pitchFamily="34" charset="0"/>
                <a:cs typeface="Arial" pitchFamily="34" charset="0"/>
              </a:rPr>
              <a:t>-lateral </a:t>
            </a:r>
            <a:r>
              <a:rPr lang="en" sz="1600" dirty="0">
                <a:latin typeface="Arial" pitchFamily="34" charset="0"/>
                <a:cs typeface="Arial" pitchFamily="34" charset="0"/>
              </a:rPr>
              <a:t>abdominal </a:t>
            </a:r>
            <a:r>
              <a:rPr lang="en" sz="1600" dirty="0" smtClean="0">
                <a:latin typeface="Arial" pitchFamily="34" charset="0"/>
                <a:cs typeface="Arial" pitchFamily="34" charset="0"/>
              </a:rPr>
              <a:t>wall , an important orientation line for determining the size of the liver and spleen</a:t>
            </a:r>
            <a:endParaRPr lang="sr-Cyrl-RS" sz="1600" dirty="0">
              <a:latin typeface="Arial" pitchFamily="34" charset="0"/>
              <a:cs typeface="Arial" pitchFamily="34" charset="0"/>
            </a:endParaRPr>
          </a:p>
          <a:p>
            <a:pPr marL="285750" indent="-285750">
              <a:lnSpc>
                <a:spcPct val="150000"/>
              </a:lnSpc>
              <a:buFont typeface="Arial" pitchFamily="34" charset="0"/>
              <a:buChar char="•"/>
            </a:pPr>
            <a:r>
              <a:rPr lang="en" sz="1600" b="1" dirty="0" err="1" smtClean="0">
                <a:latin typeface="Arial" pitchFamily="34" charset="0"/>
                <a:cs typeface="Arial" pitchFamily="34" charset="0"/>
              </a:rPr>
              <a:t>Groin</a:t>
            </a:r>
            <a:r>
              <a:rPr lang="en" sz="1600" b="1" dirty="0" smtClean="0">
                <a:latin typeface="Arial" pitchFamily="34" charset="0"/>
                <a:cs typeface="Arial" pitchFamily="34" charset="0"/>
              </a:rPr>
              <a:t> </a:t>
            </a:r>
            <a:r>
              <a:rPr lang="en" sz="1600" b="1" dirty="0">
                <a:latin typeface="Arial" pitchFamily="34" charset="0"/>
                <a:cs typeface="Arial" pitchFamily="34" charset="0"/>
              </a:rPr>
              <a:t>crease </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plica</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inguinalis </a:t>
            </a:r>
            <a:r>
              <a:rPr lang="en" sz="1600" dirty="0" smtClean="0">
                <a:latin typeface="Arial" pitchFamily="34" charset="0"/>
                <a:cs typeface="Arial" pitchFamily="34" charset="0"/>
              </a:rPr>
              <a:t>) </a:t>
            </a:r>
            <a:r>
              <a:rPr lang="en" sz="1600" dirty="0">
                <a:latin typeface="Arial" pitchFamily="34" charset="0"/>
                <a:cs typeface="Arial" pitchFamily="34" charset="0"/>
              </a:rPr>
              <a:t>extends from </a:t>
            </a:r>
            <a:r>
              <a:rPr lang="en" sz="1600" dirty="0" err="1" smtClean="0">
                <a:latin typeface="Arial" pitchFamily="34" charset="0"/>
                <a:cs typeface="Arial" pitchFamily="34" charset="0"/>
              </a:rPr>
              <a:t>the spinae</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iliacae</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anterior</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superior</a:t>
            </a:r>
            <a:r>
              <a:rPr lang="en" sz="1600" dirty="0" smtClean="0">
                <a:latin typeface="Arial" pitchFamily="34" charset="0"/>
                <a:cs typeface="Arial" pitchFamily="34" charset="0"/>
              </a:rPr>
              <a:t> to </a:t>
            </a:r>
            <a:r>
              <a:rPr lang="en" sz="1600" dirty="0" err="1" smtClean="0">
                <a:latin typeface="Arial" pitchFamily="34" charset="0"/>
                <a:cs typeface="Arial" pitchFamily="34" charset="0"/>
              </a:rPr>
              <a:t>the tuberculum</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pubicum </a:t>
            </a:r>
            <a:r>
              <a:rPr lang="en" sz="1600" dirty="0" smtClean="0">
                <a:latin typeface="Arial" pitchFamily="34" charset="0"/>
                <a:cs typeface="Arial" pitchFamily="34" charset="0"/>
              </a:rPr>
              <a:t>-a </a:t>
            </a:r>
            <a:r>
              <a:rPr lang="en" sz="1600" dirty="0">
                <a:latin typeface="Arial" pitchFamily="34" charset="0"/>
                <a:cs typeface="Arial" pitchFamily="34" charset="0"/>
              </a:rPr>
              <a:t>, as well as </a:t>
            </a:r>
            <a:r>
              <a:rPr lang="en" sz="1600" dirty="0" err="1" smtClean="0">
                <a:latin typeface="Arial" pitchFamily="34" charset="0"/>
                <a:cs typeface="Arial" pitchFamily="34" charset="0"/>
              </a:rPr>
              <a:t>lig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Inguinal</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Pouparti</a:t>
            </a:r>
            <a:r>
              <a:rPr lang="en" sz="1600" dirty="0">
                <a:latin typeface="Arial" pitchFamily="34" charset="0"/>
                <a:cs typeface="Arial" pitchFamily="34" charset="0"/>
              </a:rPr>
              <a:t> </a:t>
            </a:r>
            <a:r>
              <a:rPr lang="en" sz="1600" dirty="0" smtClean="0">
                <a:latin typeface="Arial" pitchFamily="34" charset="0"/>
                <a:cs typeface="Arial" pitchFamily="34" charset="0"/>
              </a:rPr>
              <a:t>and marks the border between the abdomen and the front of the thigh</a:t>
            </a:r>
            <a:endParaRPr lang="sr-Cyrl-RS" sz="1600" dirty="0">
              <a:latin typeface="Arial" pitchFamily="34" charset="0"/>
              <a:cs typeface="Arial" pitchFamily="34" charset="0"/>
            </a:endParaRPr>
          </a:p>
          <a:p>
            <a:pPr marL="285750" indent="-285750">
              <a:lnSpc>
                <a:spcPct val="150000"/>
              </a:lnSpc>
              <a:buFont typeface="Arial" pitchFamily="34" charset="0"/>
              <a:buChar char="•"/>
            </a:pPr>
            <a:r>
              <a:rPr lang="en" sz="1600" b="1" dirty="0" smtClean="0">
                <a:latin typeface="Arial" pitchFamily="34" charset="0"/>
                <a:cs typeface="Arial" pitchFamily="34" charset="0"/>
              </a:rPr>
              <a:t>Femoral </a:t>
            </a:r>
            <a:r>
              <a:rPr lang="en" sz="1600" b="1" dirty="0">
                <a:latin typeface="Arial" pitchFamily="34" charset="0"/>
                <a:cs typeface="Arial" pitchFamily="34" charset="0"/>
              </a:rPr>
              <a:t>ridge </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crista</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iliaca </a:t>
            </a:r>
            <a:r>
              <a:rPr lang="en" sz="1600" dirty="0" smtClean="0">
                <a:latin typeface="Arial" pitchFamily="34" charset="0"/>
                <a:cs typeface="Arial" pitchFamily="34" charset="0"/>
              </a:rPr>
              <a:t>) laterally marks the lower border of the anterior-lateral wall of the abdomen towards </a:t>
            </a:r>
            <a:r>
              <a:rPr lang="en" sz="1600" dirty="0" err="1" smtClean="0">
                <a:latin typeface="Arial" pitchFamily="34" charset="0"/>
                <a:cs typeface="Arial" pitchFamily="34" charset="0"/>
              </a:rPr>
              <a:t>the seat </a:t>
            </a:r>
            <a:r>
              <a:rPr lang="en" sz="1600" dirty="0" smtClean="0">
                <a:latin typeface="Arial" pitchFamily="34" charset="0"/>
                <a:cs typeface="Arial" pitchFamily="34" charset="0"/>
              </a:rPr>
              <a:t>area</a:t>
            </a:r>
            <a:endParaRPr lang="sr-Cyrl-RS" sz="1600" dirty="0">
              <a:latin typeface="Arial" pitchFamily="34" charset="0"/>
              <a:cs typeface="Arial" pitchFamily="34" charset="0"/>
            </a:endParaRPr>
          </a:p>
          <a:p>
            <a:pPr marL="285750" indent="-285750">
              <a:lnSpc>
                <a:spcPct val="150000"/>
              </a:lnSpc>
              <a:buFont typeface="Arial" pitchFamily="34" charset="0"/>
              <a:buChar char="•"/>
            </a:pPr>
            <a:r>
              <a:rPr lang="en" sz="1600" b="1" dirty="0" err="1" smtClean="0">
                <a:latin typeface="Arial" pitchFamily="34" charset="0"/>
                <a:cs typeface="Arial" pitchFamily="34" charset="0"/>
              </a:rPr>
              <a:t>The bispinal </a:t>
            </a:r>
            <a:r>
              <a:rPr lang="en" sz="1600" b="1" dirty="0" smtClean="0">
                <a:latin typeface="Arial" pitchFamily="34" charset="0"/>
                <a:cs typeface="Arial" pitchFamily="34" charset="0"/>
              </a:rPr>
              <a:t>line </a:t>
            </a:r>
            <a:r>
              <a:rPr lang="en" sz="1600" dirty="0" smtClean="0">
                <a:latin typeface="Arial" pitchFamily="34" charset="0"/>
                <a:cs typeface="Arial" pitchFamily="34" charset="0"/>
              </a:rPr>
              <a:t>a-corresponds to the horizontal line connecting </a:t>
            </a:r>
            <a:r>
              <a:rPr lang="en" sz="1600" dirty="0">
                <a:latin typeface="Arial" pitchFamily="34" charset="0"/>
                <a:cs typeface="Arial" pitchFamily="34" charset="0"/>
              </a:rPr>
              <a:t>both </a:t>
            </a:r>
            <a:r>
              <a:rPr lang="en" sz="1600" dirty="0" err="1" smtClean="0">
                <a:latin typeface="Arial" pitchFamily="34" charset="0"/>
                <a:cs typeface="Arial" pitchFamily="34" charset="0"/>
              </a:rPr>
              <a:t>spinae</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iliacae</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anteriores</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superiors</a:t>
            </a:r>
            <a:endParaRPr lang="sr-Cyrl-RS" sz="1600" dirty="0">
              <a:latin typeface="Arial" pitchFamily="34" charset="0"/>
              <a:cs typeface="Arial" pitchFamily="34" charset="0"/>
            </a:endParaRPr>
          </a:p>
          <a:p>
            <a:pPr marL="285750" indent="-285750">
              <a:lnSpc>
                <a:spcPct val="150000"/>
              </a:lnSpc>
              <a:buFont typeface="Arial" pitchFamily="34" charset="0"/>
              <a:buChar char="•"/>
            </a:pPr>
            <a:r>
              <a:rPr lang="en" sz="1600" b="1" dirty="0" smtClean="0">
                <a:latin typeface="Arial" pitchFamily="34" charset="0"/>
                <a:cs typeface="Arial" pitchFamily="34" charset="0"/>
              </a:rPr>
              <a:t>Monroe 's  </a:t>
            </a:r>
            <a:r>
              <a:rPr lang="en" sz="1600" b="1" dirty="0">
                <a:latin typeface="Arial" pitchFamily="34" charset="0"/>
                <a:cs typeface="Arial" pitchFamily="34" charset="0"/>
              </a:rPr>
              <a:t>line </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linea</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spinoumbilical </a:t>
            </a:r>
            <a:r>
              <a:rPr lang="en" sz="1600" dirty="0" err="1" smtClean="0">
                <a:latin typeface="Arial" pitchFamily="34" charset="0"/>
                <a:cs typeface="Arial" pitchFamily="34" charset="0"/>
              </a:rPr>
              <a:t>is </a:t>
            </a:r>
            <a:r>
              <a:rPr lang="en" sz="1600" dirty="0" smtClean="0">
                <a:latin typeface="Arial" pitchFamily="34" charset="0"/>
                <a:cs typeface="Arial" pitchFamily="34" charset="0"/>
              </a:rPr>
              <a:t>) connects the navel with </a:t>
            </a:r>
            <a:r>
              <a:rPr lang="en" sz="1600" dirty="0" err="1" smtClean="0">
                <a:latin typeface="Arial" pitchFamily="34" charset="0"/>
                <a:cs typeface="Arial" pitchFamily="34" charset="0"/>
              </a:rPr>
              <a:t>the spine</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iliacom</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anterior</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superior</a:t>
            </a:r>
            <a:r>
              <a:rPr lang="en" sz="1600" dirty="0">
                <a:latin typeface="Arial" pitchFamily="34" charset="0"/>
                <a:cs typeface="Arial" pitchFamily="34" charset="0"/>
              </a:rPr>
              <a:t> </a:t>
            </a:r>
          </a:p>
        </p:txBody>
      </p:sp>
    </p:spTree>
    <p:extLst>
      <p:ext uri="{BB962C8B-B14F-4D97-AF65-F5344CB8AC3E}">
        <p14:creationId xmlns="" xmlns:p14="http://schemas.microsoft.com/office/powerpoint/2010/main" val="28535392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81000"/>
            <a:ext cx="8610600" cy="5217326"/>
          </a:xfrm>
          <a:prstGeom prst="rect">
            <a:avLst/>
          </a:prstGeom>
          <a:noFill/>
        </p:spPr>
        <p:txBody>
          <a:bodyPr wrap="square" rtlCol="0">
            <a:spAutoFit/>
          </a:bodyPr>
          <a:lstStyle/>
          <a:p>
            <a:pPr marL="285750" indent="-285750">
              <a:lnSpc>
                <a:spcPct val="150000"/>
              </a:lnSpc>
              <a:buFont typeface="Arial" pitchFamily="34" charset="0"/>
              <a:buChar char="•"/>
            </a:pPr>
            <a:r>
              <a:rPr lang="en" sz="1600" b="1" dirty="0" err="1" smtClean="0">
                <a:latin typeface="Arial" pitchFamily="34" charset="0"/>
                <a:cs typeface="Arial" pitchFamily="34" charset="0"/>
              </a:rPr>
              <a:t>Gregoire </a:t>
            </a:r>
            <a:r>
              <a:rPr lang="en" sz="1600" b="1" dirty="0" smtClean="0">
                <a:latin typeface="Arial" pitchFamily="34" charset="0"/>
                <a:cs typeface="Arial" pitchFamily="34" charset="0"/>
              </a:rPr>
              <a:t>- this line of the bile ducts </a:t>
            </a:r>
            <a:r>
              <a:rPr lang="en" sz="1600" dirty="0" smtClean="0">
                <a:latin typeface="Arial" pitchFamily="34" charset="0"/>
                <a:cs typeface="Arial" pitchFamily="34" charset="0"/>
              </a:rPr>
              <a:t>corresponds to a vertical line 2 cm to the right of the mid-abdominal line, extending in length from the right </a:t>
            </a:r>
            <a:r>
              <a:rPr lang="en" sz="1600" dirty="0" err="1" smtClean="0">
                <a:latin typeface="Arial" pitchFamily="34" charset="0"/>
                <a:cs typeface="Arial" pitchFamily="34" charset="0"/>
              </a:rPr>
              <a:t>rib </a:t>
            </a:r>
            <a:r>
              <a:rPr lang="en" sz="1600" dirty="0" smtClean="0">
                <a:latin typeface="Arial" pitchFamily="34" charset="0"/>
                <a:cs typeface="Arial" pitchFamily="34" charset="0"/>
              </a:rPr>
              <a:t>arch to 6 cm above the navel</a:t>
            </a:r>
          </a:p>
          <a:p>
            <a:pPr marL="285750" indent="-285750">
              <a:lnSpc>
                <a:spcPct val="150000"/>
              </a:lnSpc>
              <a:buFont typeface="Arial" pitchFamily="34" charset="0"/>
              <a:buChar char="•"/>
            </a:pPr>
            <a:r>
              <a:rPr lang="en" sz="1600" b="1" dirty="0" err="1" smtClean="0">
                <a:latin typeface="Arial" pitchFamily="34" charset="0"/>
                <a:cs typeface="Arial" pitchFamily="34" charset="0"/>
              </a:rPr>
              <a:t>Desjardins </a:t>
            </a:r>
            <a:r>
              <a:rPr lang="en" sz="1600" b="1" dirty="0" smtClean="0">
                <a:latin typeface="Arial" pitchFamily="34" charset="0"/>
                <a:cs typeface="Arial" pitchFamily="34" charset="0"/>
              </a:rPr>
              <a:t>' line </a:t>
            </a:r>
            <a:r>
              <a:rPr lang="en" sz="1600" dirty="0" smtClean="0">
                <a:latin typeface="Arial" pitchFamily="34" charset="0"/>
                <a:cs typeface="Arial" pitchFamily="34" charset="0"/>
              </a:rPr>
              <a:t>, connecting </a:t>
            </a:r>
            <a:r>
              <a:rPr lang="en" sz="1600" dirty="0" err="1">
                <a:latin typeface="Arial" pitchFamily="34" charset="0"/>
                <a:cs typeface="Arial" pitchFamily="34" charset="0"/>
              </a:rPr>
              <a:t>the umbilicus </a:t>
            </a:r>
            <a:r>
              <a:rPr lang="en" sz="1600" dirty="0">
                <a:latin typeface="Arial" pitchFamily="34" charset="0"/>
                <a:cs typeface="Arial" pitchFamily="34" charset="0"/>
              </a:rPr>
              <a:t>with the bottom of the right axillary </a:t>
            </a:r>
            <a:r>
              <a:rPr lang="en" sz="1600" dirty="0" smtClean="0">
                <a:latin typeface="Arial" pitchFamily="34" charset="0"/>
                <a:cs typeface="Arial" pitchFamily="34" charset="0"/>
              </a:rPr>
              <a:t>fossa, serves </a:t>
            </a:r>
            <a:r>
              <a:rPr lang="en" sz="1600" dirty="0">
                <a:latin typeface="Arial" pitchFamily="34" charset="0"/>
                <a:cs typeface="Arial" pitchFamily="34" charset="0"/>
              </a:rPr>
              <a:t>to determine the position of </a:t>
            </a:r>
            <a:r>
              <a:rPr lang="en" sz="1600" dirty="0" smtClean="0">
                <a:latin typeface="Arial" pitchFamily="34" charset="0"/>
                <a:cs typeface="Arial" pitchFamily="34" charset="0"/>
              </a:rPr>
              <a:t>the ampulla </a:t>
            </a:r>
            <a:r>
              <a:rPr lang="en" sz="1600" dirty="0" err="1" smtClean="0">
                <a:latin typeface="Arial" pitchFamily="34" charset="0"/>
                <a:cs typeface="Arial" pitchFamily="34" charset="0"/>
              </a:rPr>
              <a:t>of Vater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ampulla</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hepatopancreatica </a:t>
            </a:r>
            <a:r>
              <a:rPr lang="en" sz="1600" dirty="0" smtClean="0">
                <a:latin typeface="Arial" pitchFamily="34" charset="0"/>
                <a:cs typeface="Arial" pitchFamily="34" charset="0"/>
              </a:rPr>
              <a:t>), i.e. mouths </a:t>
            </a:r>
            <a:r>
              <a:rPr lang="en" sz="1600" dirty="0" err="1" smtClean="0">
                <a:latin typeface="Arial" pitchFamily="34" charset="0"/>
                <a:cs typeface="Arial" pitchFamily="34" charset="0"/>
              </a:rPr>
              <a:t>ductus</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choledochus </a:t>
            </a:r>
            <a:r>
              <a:rPr lang="en" sz="1600" dirty="0" smtClean="0">
                <a:latin typeface="Arial" pitchFamily="34" charset="0"/>
                <a:cs typeface="Arial" pitchFamily="34" charset="0"/>
              </a:rPr>
              <a:t>into the </a:t>
            </a:r>
            <a:r>
              <a:rPr lang="en" sz="1600" dirty="0" err="1" smtClean="0">
                <a:latin typeface="Arial" pitchFamily="34" charset="0"/>
                <a:cs typeface="Arial" pitchFamily="34" charset="0"/>
              </a:rPr>
              <a:t>duodenum </a:t>
            </a:r>
            <a:r>
              <a:rPr lang="en" sz="1600" dirty="0" smtClean="0">
                <a:latin typeface="Arial" pitchFamily="34" charset="0"/>
                <a:cs typeface="Arial" pitchFamily="34" charset="0"/>
              </a:rPr>
              <a:t>, which projects on this line 5 cm above the navel)</a:t>
            </a:r>
            <a:endParaRPr lang="sr-Cyrl-RS" sz="1600" dirty="0">
              <a:latin typeface="Arial" pitchFamily="34" charset="0"/>
              <a:cs typeface="Arial" pitchFamily="34" charset="0"/>
            </a:endParaRPr>
          </a:p>
          <a:p>
            <a:pPr marL="285750" indent="-285750">
              <a:lnSpc>
                <a:spcPct val="150000"/>
              </a:lnSpc>
              <a:buFont typeface="Arial" pitchFamily="34" charset="0"/>
              <a:buChar char="•"/>
            </a:pPr>
            <a:r>
              <a:rPr lang="en" sz="1600" b="1" dirty="0" err="1" smtClean="0">
                <a:latin typeface="Arial" pitchFamily="34" charset="0"/>
                <a:cs typeface="Arial" pitchFamily="34" charset="0"/>
              </a:rPr>
              <a:t>Luschka </a:t>
            </a:r>
            <a:r>
              <a:rPr lang="en" sz="1600" b="1" dirty="0" smtClean="0">
                <a:latin typeface="Arial" pitchFamily="34" charset="0"/>
                <a:cs typeface="Arial" pitchFamily="34" charset="0"/>
              </a:rPr>
              <a:t>'s left </a:t>
            </a:r>
            <a:r>
              <a:rPr lang="en" sz="1600" b="1" dirty="0" err="1" smtClean="0">
                <a:latin typeface="Arial" pitchFamily="34" charset="0"/>
                <a:cs typeface="Arial" pitchFamily="34" charset="0"/>
              </a:rPr>
              <a:t>costoclavicular </a:t>
            </a:r>
            <a:r>
              <a:rPr lang="en" sz="1600" b="1" dirty="0" smtClean="0">
                <a:latin typeface="Arial" pitchFamily="34" charset="0"/>
                <a:cs typeface="Arial" pitchFamily="34" charset="0"/>
              </a:rPr>
              <a:t>line </a:t>
            </a:r>
            <a:r>
              <a:rPr lang="en" sz="1600" dirty="0" smtClean="0">
                <a:latin typeface="Arial" pitchFamily="34" charset="0"/>
                <a:cs typeface="Arial" pitchFamily="34" charset="0"/>
              </a:rPr>
              <a:t>, connects </a:t>
            </a:r>
            <a:r>
              <a:rPr lang="en" sz="1600" dirty="0">
                <a:latin typeface="Arial" pitchFamily="34" charset="0"/>
                <a:cs typeface="Arial" pitchFamily="34" charset="0"/>
              </a:rPr>
              <a:t>the front end </a:t>
            </a:r>
            <a:r>
              <a:rPr lang="en" sz="1600" dirty="0" smtClean="0">
                <a:latin typeface="Arial" pitchFamily="34" charset="0"/>
                <a:cs typeface="Arial" pitchFamily="34" charset="0"/>
              </a:rPr>
              <a:t>of the XI </a:t>
            </a:r>
            <a:r>
              <a:rPr lang="en" sz="1600" dirty="0">
                <a:latin typeface="Arial" pitchFamily="34" charset="0"/>
                <a:cs typeface="Arial" pitchFamily="34" charset="0"/>
              </a:rPr>
              <a:t>of the left rib with </a:t>
            </a:r>
            <a:r>
              <a:rPr lang="en" sz="1600" dirty="0" err="1">
                <a:latin typeface="Arial" pitchFamily="34" charset="0"/>
                <a:cs typeface="Arial" pitchFamily="34" charset="0"/>
              </a:rPr>
              <a:t>the sterno </a:t>
            </a:r>
            <a:r>
              <a:rPr lang="en" sz="1600" dirty="0">
                <a:latin typeface="Arial" pitchFamily="34" charset="0"/>
                <a:cs typeface="Arial" pitchFamily="34" charset="0"/>
              </a:rPr>
              <a:t>- </a:t>
            </a:r>
            <a:r>
              <a:rPr lang="en" sz="1600" dirty="0" err="1">
                <a:latin typeface="Arial" pitchFamily="34" charset="0"/>
                <a:cs typeface="Arial" pitchFamily="34" charset="0"/>
              </a:rPr>
              <a:t>clavicular </a:t>
            </a:r>
            <a:r>
              <a:rPr lang="en" sz="1600" dirty="0">
                <a:latin typeface="Arial" pitchFamily="34" charset="0"/>
                <a:cs typeface="Arial" pitchFamily="34" charset="0"/>
              </a:rPr>
              <a:t>joint of the same </a:t>
            </a:r>
            <a:r>
              <a:rPr lang="en" sz="1600" dirty="0" smtClean="0">
                <a:latin typeface="Arial" pitchFamily="34" charset="0"/>
                <a:cs typeface="Arial" pitchFamily="34" charset="0"/>
              </a:rPr>
              <a:t>side , marks the lower boundary line of the spleen, which the anterior pole of the spleen does not normally cross</a:t>
            </a:r>
            <a:endParaRPr lang="sr-Latn-RS" sz="1600" dirty="0" smtClean="0">
              <a:latin typeface="Arial" pitchFamily="34" charset="0"/>
              <a:cs typeface="Arial" pitchFamily="34" charset="0"/>
            </a:endParaRPr>
          </a:p>
          <a:p>
            <a:pPr marL="285750" indent="-285750">
              <a:lnSpc>
                <a:spcPct val="150000"/>
              </a:lnSpc>
              <a:buFont typeface="Arial" pitchFamily="34" charset="0"/>
              <a:buChar char="•"/>
            </a:pPr>
            <a:r>
              <a:rPr lang="en" sz="1600" b="1" dirty="0" smtClean="0">
                <a:latin typeface="Arial" pitchFamily="34" charset="0"/>
                <a:cs typeface="Arial" pitchFamily="34" charset="0"/>
              </a:rPr>
              <a:t>The line of the lower </a:t>
            </a:r>
            <a:r>
              <a:rPr lang="en" sz="1600" b="1" dirty="0" err="1" smtClean="0">
                <a:latin typeface="Arial" pitchFamily="34" charset="0"/>
                <a:cs typeface="Arial" pitchFamily="34" charset="0"/>
              </a:rPr>
              <a:t>epigastric </a:t>
            </a:r>
            <a:r>
              <a:rPr lang="en" sz="1600" b="1" dirty="0" smtClean="0">
                <a:latin typeface="Arial" pitchFamily="34" charset="0"/>
                <a:cs typeface="Arial" pitchFamily="34" charset="0"/>
              </a:rPr>
              <a:t>artery </a:t>
            </a:r>
            <a:r>
              <a:rPr lang="en" sz="1600" dirty="0" smtClean="0">
                <a:latin typeface="Arial" pitchFamily="34" charset="0"/>
                <a:cs typeface="Arial" pitchFamily="34" charset="0"/>
              </a:rPr>
              <a:t>indicates the direction of the trunk of this artery and corresponds to the line that connects the navel with the center of </a:t>
            </a:r>
            <a:r>
              <a:rPr lang="en" sz="1600" dirty="0" err="1" smtClean="0">
                <a:latin typeface="Arial" pitchFamily="34" charset="0"/>
                <a:cs typeface="Arial" pitchFamily="34" charset="0"/>
              </a:rPr>
              <a:t>Poupart </a:t>
            </a:r>
            <a:r>
              <a:rPr lang="en" sz="1600" dirty="0" smtClean="0">
                <a:latin typeface="Arial" pitchFamily="34" charset="0"/>
                <a:cs typeface="Arial" pitchFamily="34" charset="0"/>
              </a:rPr>
              <a:t>- this connection, important to avoid injury to the trunk of that artery during puncture of the anterior abdominal wall in order to evacuate fluid from </a:t>
            </a:r>
            <a:r>
              <a:rPr lang="en" sz="1600" dirty="0" err="1" smtClean="0">
                <a:latin typeface="Arial" pitchFamily="34" charset="0"/>
                <a:cs typeface="Arial" pitchFamily="34" charset="0"/>
              </a:rPr>
              <a:t>the peritoneal </a:t>
            </a:r>
            <a:r>
              <a:rPr lang="en" sz="1600" dirty="0" smtClean="0">
                <a:latin typeface="Arial" pitchFamily="34" charset="0"/>
                <a:cs typeface="Arial" pitchFamily="34" charset="0"/>
              </a:rPr>
              <a:t>cavity</a:t>
            </a: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24493924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500" y="1371600"/>
            <a:ext cx="8763000" cy="2031325"/>
          </a:xfrm>
          <a:prstGeom prst="rect">
            <a:avLst/>
          </a:prstGeom>
        </p:spPr>
        <p:txBody>
          <a:bodyPr wrap="square">
            <a:spAutoFit/>
          </a:bodyPr>
          <a:lstStyle/>
          <a:p>
            <a:pPr algn="ctr">
              <a:lnSpc>
                <a:spcPct val="150000"/>
              </a:lnSpc>
            </a:pPr>
            <a:r>
              <a:rPr lang="en" sz="2800" b="1" dirty="0" smtClean="0">
                <a:solidFill>
                  <a:srgbClr val="FF0000"/>
                </a:solidFill>
                <a:latin typeface="Arial" pitchFamily="34" charset="0"/>
                <a:cs typeface="Arial" pitchFamily="34" charset="0"/>
              </a:rPr>
              <a:t>Symptoms in </a:t>
            </a:r>
            <a:r>
              <a:rPr lang="en" sz="2800" b="1" dirty="0" err="1" smtClean="0">
                <a:solidFill>
                  <a:srgbClr val="FF0000"/>
                </a:solidFill>
                <a:latin typeface="Arial" pitchFamily="34" charset="0"/>
                <a:cs typeface="Arial" pitchFamily="34" charset="0"/>
              </a:rPr>
              <a:t>diseases</a:t>
            </a:r>
            <a:r>
              <a:rPr lang="en" sz="2800" b="1" dirty="0" smtClean="0">
                <a:solidFill>
                  <a:srgbClr val="FF0000"/>
                </a:solidFill>
                <a:latin typeface="Arial" pitchFamily="34" charset="0"/>
                <a:cs typeface="Arial" pitchFamily="34" charset="0"/>
              </a:rPr>
              <a:t>       </a:t>
            </a:r>
            <a:r>
              <a:rPr lang="sr-Cyrl-CS" sz="2800" b="1" dirty="0" smtClean="0">
                <a:solidFill>
                  <a:srgbClr val="FF0000"/>
                </a:solidFill>
                <a:latin typeface="Arial" pitchFamily="34" charset="0"/>
                <a:cs typeface="Arial" pitchFamily="34" charset="0"/>
              </a:rPr>
              <a:t/>
            </a:r>
            <a:br>
              <a:rPr lang="sr-Cyrl-CS" sz="2800" b="1" dirty="0" smtClean="0">
                <a:solidFill>
                  <a:srgbClr val="FF0000"/>
                </a:solidFill>
                <a:latin typeface="Arial" pitchFamily="34" charset="0"/>
                <a:cs typeface="Arial" pitchFamily="34" charset="0"/>
              </a:rPr>
            </a:br>
            <a:r>
              <a:rPr lang="en" sz="2800" b="1" dirty="0" smtClean="0">
                <a:solidFill>
                  <a:srgbClr val="FF0000"/>
                </a:solidFill>
                <a:latin typeface="Arial" pitchFamily="34" charset="0"/>
                <a:cs typeface="Arial" pitchFamily="34" charset="0"/>
              </a:rPr>
              <a:t>  </a:t>
            </a:r>
            <a:r>
              <a:rPr lang="en" sz="2800" b="1" dirty="0" smtClean="0">
                <a:solidFill>
                  <a:srgbClr val="FF0000"/>
                </a:solidFill>
                <a:latin typeface="Arial" pitchFamily="34" charset="0"/>
                <a:cs typeface="Arial" pitchFamily="34" charset="0"/>
              </a:rPr>
              <a:t>of digestive </a:t>
            </a:r>
            <a:r>
              <a:rPr lang="en" sz="2800" b="1" dirty="0" smtClean="0">
                <a:solidFill>
                  <a:srgbClr val="FF0000"/>
                </a:solidFill>
                <a:latin typeface="Arial" pitchFamily="34" charset="0"/>
                <a:cs typeface="Arial" pitchFamily="34" charset="0"/>
              </a:rPr>
              <a:t>system</a:t>
            </a:r>
            <a:r>
              <a:rPr lang="en-US" sz="2800" b="1" dirty="0" smtClean="0">
                <a:solidFill>
                  <a:srgbClr val="FF0000"/>
                </a:solidFill>
                <a:latin typeface="Arial" pitchFamily="34" charset="0"/>
                <a:cs typeface="Arial" pitchFamily="34" charset="0"/>
              </a:rPr>
              <a:t/>
            </a:r>
            <a:br>
              <a:rPr lang="en-US" sz="2800" b="1" dirty="0" smtClean="0">
                <a:solidFill>
                  <a:srgbClr val="FF0000"/>
                </a:solidFill>
                <a:latin typeface="Arial" pitchFamily="34" charset="0"/>
                <a:cs typeface="Arial" pitchFamily="34" charset="0"/>
              </a:rPr>
            </a:br>
            <a:endParaRPr lang="sr-Cyrl-RS" sz="2800" b="1" dirty="0">
              <a:solidFill>
                <a:srgbClr val="FF0000"/>
              </a:solidFill>
              <a:latin typeface="Arial" pitchFamily="34" charset="0"/>
              <a:cs typeface="Arial" pitchFamily="34" charset="0"/>
            </a:endParaRPr>
          </a:p>
        </p:txBody>
      </p:sp>
    </p:spTree>
    <p:extLst>
      <p:ext uri="{BB962C8B-B14F-4D97-AF65-F5344CB8AC3E}">
        <p14:creationId xmlns="" xmlns:p14="http://schemas.microsoft.com/office/powerpoint/2010/main" val="10198626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923" y="0"/>
            <a:ext cx="8763000" cy="4893647"/>
          </a:xfrm>
          <a:prstGeom prst="rect">
            <a:avLst/>
          </a:prstGeom>
          <a:noFill/>
        </p:spPr>
        <p:txBody>
          <a:bodyPr wrap="square" rtlCol="0">
            <a:spAutoFit/>
          </a:bodyPr>
          <a:lstStyle/>
          <a:p>
            <a:pPr>
              <a:lnSpc>
                <a:spcPct val="150000"/>
              </a:lnSpc>
            </a:pPr>
            <a:r>
              <a:rPr lang="en" sz="1600" b="1" dirty="0">
                <a:latin typeface="Arial" pitchFamily="34" charset="0"/>
                <a:cs typeface="Arial" pitchFamily="34" charset="0"/>
              </a:rPr>
              <a:t>SYMPTOMS IN DISEASES OF THE ESOPHAGUS</a:t>
            </a:r>
          </a:p>
          <a:p>
            <a:pPr>
              <a:lnSpc>
                <a:spcPct val="150000"/>
              </a:lnSpc>
            </a:pPr>
            <a:r>
              <a:rPr lang="en" sz="1600" b="1" dirty="0">
                <a:latin typeface="Arial" pitchFamily="34" charset="0"/>
                <a:cs typeface="Arial" pitchFamily="34" charset="0"/>
              </a:rPr>
              <a:t>1. SWALLOWING DISORDER ( </a:t>
            </a:r>
            <a:r>
              <a:rPr lang="en" sz="1600" b="1" dirty="0" err="1">
                <a:latin typeface="Arial" pitchFamily="34" charset="0"/>
                <a:cs typeface="Arial" pitchFamily="34" charset="0"/>
              </a:rPr>
              <a:t>dysphagia </a:t>
            </a:r>
            <a:r>
              <a:rPr lang="en" sz="1600" b="1" dirty="0">
                <a:latin typeface="Arial" pitchFamily="34" charset="0"/>
                <a:cs typeface="Arial" pitchFamily="34" charset="0"/>
              </a:rPr>
              <a:t>) </a:t>
            </a:r>
            <a:r>
              <a:rPr lang="en" sz="1600" dirty="0">
                <a:latin typeface="Arial" pitchFamily="34" charset="0"/>
                <a:cs typeface="Arial" pitchFamily="34" charset="0"/>
              </a:rPr>
              <a:t>- feeling of solid, mushy and liquid food being left behind</a:t>
            </a:r>
          </a:p>
          <a:p>
            <a:pPr>
              <a:lnSpc>
                <a:spcPct val="150000"/>
              </a:lnSpc>
            </a:pPr>
            <a:r>
              <a:rPr lang="en" sz="1600" b="1" dirty="0">
                <a:latin typeface="Arial" pitchFamily="34" charset="0"/>
                <a:cs typeface="Arial" pitchFamily="34" charset="0"/>
              </a:rPr>
              <a:t>2. ESOPHAGEAL PAIN</a:t>
            </a:r>
          </a:p>
          <a:p>
            <a:pPr marL="285750" indent="-285750">
              <a:lnSpc>
                <a:spcPct val="150000"/>
              </a:lnSpc>
              <a:buFont typeface="Wingdings" pitchFamily="2" charset="2"/>
              <a:buChar char="ü"/>
            </a:pPr>
            <a:r>
              <a:rPr lang="en" sz="1600" b="1" dirty="0">
                <a:solidFill>
                  <a:srgbClr val="FF0000"/>
                </a:solidFill>
                <a:latin typeface="Arial" pitchFamily="34" charset="0"/>
                <a:cs typeface="Arial" pitchFamily="34" charset="0"/>
              </a:rPr>
              <a:t>PAINFUL SWALLOWING ( </a:t>
            </a:r>
            <a:r>
              <a:rPr lang="en" sz="1600" b="1" dirty="0" err="1">
                <a:solidFill>
                  <a:srgbClr val="FF0000"/>
                </a:solidFill>
                <a:latin typeface="Arial" pitchFamily="34" charset="0"/>
                <a:cs typeface="Arial" pitchFamily="34" charset="0"/>
              </a:rPr>
              <a:t>odynophagia </a:t>
            </a:r>
            <a:r>
              <a:rPr lang="en" sz="1600" dirty="0">
                <a:solidFill>
                  <a:srgbClr val="FF0000"/>
                </a:solidFill>
                <a:latin typeface="Arial" pitchFamily="34" charset="0"/>
                <a:cs typeface="Arial" pitchFamily="34" charset="0"/>
              </a:rPr>
              <a:t>) </a:t>
            </a:r>
            <a:r>
              <a:rPr lang="en" sz="1600" dirty="0">
                <a:latin typeface="Arial" pitchFamily="34" charset="0"/>
                <a:cs typeface="Arial" pitchFamily="34" charset="0"/>
              </a:rPr>
              <a:t>- during the act of swallowing</a:t>
            </a:r>
          </a:p>
          <a:p>
            <a:pPr marL="285750" indent="-285750">
              <a:lnSpc>
                <a:spcPct val="150000"/>
              </a:lnSpc>
              <a:buFont typeface="Wingdings" pitchFamily="2" charset="2"/>
              <a:buChar char="ü"/>
            </a:pPr>
            <a:r>
              <a:rPr lang="en" sz="1600" b="1" dirty="0">
                <a:solidFill>
                  <a:srgbClr val="FF0000"/>
                </a:solidFill>
                <a:latin typeface="Arial" pitchFamily="34" charset="0"/>
                <a:cs typeface="Arial" pitchFamily="34" charset="0"/>
              </a:rPr>
              <a:t>BURNING AND BURNING SENSATION</a:t>
            </a:r>
          </a:p>
          <a:p>
            <a:pPr marL="285750" indent="-285750">
              <a:lnSpc>
                <a:spcPct val="150000"/>
              </a:lnSpc>
              <a:buFont typeface="Wingdings" pitchFamily="2" charset="2"/>
              <a:buChar char="ü"/>
            </a:pPr>
            <a:r>
              <a:rPr lang="en" sz="1600" b="1" dirty="0">
                <a:solidFill>
                  <a:srgbClr val="FF0000"/>
                </a:solidFill>
                <a:latin typeface="Arial" pitchFamily="34" charset="0"/>
                <a:cs typeface="Arial" pitchFamily="34" charset="0"/>
              </a:rPr>
              <a:t>PAIN IN THE FORM OF CRAMPS AND TIGHTENING</a:t>
            </a:r>
            <a:endParaRPr lang="en-US" sz="1600" b="1" dirty="0" smtClean="0">
              <a:latin typeface="Arial" pitchFamily="34" charset="0"/>
              <a:cs typeface="Arial" pitchFamily="34" charset="0"/>
            </a:endParaRPr>
          </a:p>
          <a:p>
            <a:pPr>
              <a:lnSpc>
                <a:spcPct val="150000"/>
              </a:lnSpc>
            </a:pPr>
            <a:r>
              <a:rPr lang="en" sz="1600" b="1" dirty="0" smtClean="0">
                <a:latin typeface="Arial" pitchFamily="34" charset="0"/>
                <a:cs typeface="Arial" pitchFamily="34" charset="0"/>
              </a:rPr>
              <a:t>3. HURSH ( </a:t>
            </a:r>
            <a:r>
              <a:rPr lang="en" sz="1600" b="1" dirty="0" err="1" smtClean="0">
                <a:latin typeface="Arial" pitchFamily="34" charset="0"/>
                <a:cs typeface="Arial" pitchFamily="34" charset="0"/>
              </a:rPr>
              <a:t>pyrosis </a:t>
            </a:r>
            <a:r>
              <a:rPr lang="en" sz="1600" b="1" dirty="0" smtClean="0">
                <a:latin typeface="Arial" pitchFamily="34" charset="0"/>
                <a:cs typeface="Arial" pitchFamily="34" charset="0"/>
              </a:rPr>
              <a:t>)</a:t>
            </a:r>
          </a:p>
          <a:p>
            <a:pPr>
              <a:lnSpc>
                <a:spcPct val="150000"/>
              </a:lnSpc>
            </a:pPr>
            <a:r>
              <a:rPr lang="en" sz="1600" b="1" dirty="0" smtClean="0">
                <a:latin typeface="Arial" pitchFamily="34" charset="0"/>
                <a:cs typeface="Arial" pitchFamily="34" charset="0"/>
              </a:rPr>
              <a:t>4. BUTCHING</a:t>
            </a:r>
          </a:p>
          <a:p>
            <a:pPr>
              <a:lnSpc>
                <a:spcPct val="150000"/>
              </a:lnSpc>
            </a:pPr>
            <a:r>
              <a:rPr lang="en" sz="1600" b="1" dirty="0" smtClean="0">
                <a:latin typeface="Arial" pitchFamily="34" charset="0"/>
                <a:cs typeface="Arial" pitchFamily="34" charset="0"/>
              </a:rPr>
              <a:t>5. REGURGITATION</a:t>
            </a:r>
          </a:p>
          <a:p>
            <a:pPr>
              <a:lnSpc>
                <a:spcPct val="150000"/>
              </a:lnSpc>
            </a:pPr>
            <a:r>
              <a:rPr lang="en" sz="1600" b="1" dirty="0" smtClean="0">
                <a:latin typeface="Arial" pitchFamily="34" charset="0"/>
                <a:cs typeface="Arial" pitchFamily="34" charset="0"/>
              </a:rPr>
              <a:t>6. ESOPHAGEAL VOMITING</a:t>
            </a:r>
            <a:endParaRPr lang="en-US" sz="1600" b="1" dirty="0" smtClean="0">
              <a:latin typeface="Arial" pitchFamily="34" charset="0"/>
              <a:cs typeface="Arial" pitchFamily="34" charset="0"/>
            </a:endParaRPr>
          </a:p>
          <a:p>
            <a:pPr>
              <a:lnSpc>
                <a:spcPct val="150000"/>
              </a:lnSpc>
            </a:pPr>
            <a:r>
              <a:rPr lang="en" sz="1600" b="1" dirty="0">
                <a:latin typeface="Arial" pitchFamily="34" charset="0"/>
                <a:cs typeface="Arial" pitchFamily="34" charset="0"/>
              </a:rPr>
              <a:t>7. VOMITING OF BLOOD ( </a:t>
            </a:r>
            <a:r>
              <a:rPr lang="en" sz="1600" b="1" dirty="0" err="1">
                <a:latin typeface="Arial" pitchFamily="34" charset="0"/>
                <a:cs typeface="Arial" pitchFamily="34" charset="0"/>
              </a:rPr>
              <a:t>haematemesis </a:t>
            </a:r>
            <a:r>
              <a:rPr lang="en" sz="1600" b="1" dirty="0">
                <a:latin typeface="Arial" pitchFamily="34" charset="0"/>
                <a:cs typeface="Arial" pitchFamily="34" charset="0"/>
              </a:rPr>
              <a:t>)</a:t>
            </a:r>
            <a:endParaRPr lang="sr-Cyrl-RS" sz="1600" b="1" dirty="0">
              <a:latin typeface="Arial" pitchFamily="34" charset="0"/>
              <a:cs typeface="Arial" pitchFamily="34" charset="0"/>
            </a:endParaRPr>
          </a:p>
          <a:p>
            <a:pPr>
              <a:lnSpc>
                <a:spcPct val="150000"/>
              </a:lnSpc>
            </a:pPr>
            <a:endParaRPr lang="sr-Cyrl-RS" sz="1600" dirty="0">
              <a:latin typeface="Arial" pitchFamily="34" charset="0"/>
              <a:cs typeface="Arial" pitchFamily="34" charset="0"/>
            </a:endParaRPr>
          </a:p>
          <a:p>
            <a:pPr>
              <a:lnSpc>
                <a:spcPct val="150000"/>
              </a:lnSpc>
            </a:pPr>
            <a:endParaRPr lang="sr-Cyrl-RS" sz="1600" b="1" dirty="0" smtClean="0">
              <a:latin typeface="Arial" pitchFamily="34" charset="0"/>
              <a:cs typeface="Arial" pitchFamily="34" charset="0"/>
            </a:endParaRPr>
          </a:p>
        </p:txBody>
      </p:sp>
    </p:spTree>
    <p:extLst>
      <p:ext uri="{BB962C8B-B14F-4D97-AF65-F5344CB8AC3E}">
        <p14:creationId xmlns="" xmlns:p14="http://schemas.microsoft.com/office/powerpoint/2010/main" val="12450002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196334"/>
            <a:ext cx="8686800" cy="6924973"/>
          </a:xfrm>
          <a:prstGeom prst="rect">
            <a:avLst/>
          </a:prstGeom>
          <a:noFill/>
        </p:spPr>
        <p:txBody>
          <a:bodyPr wrap="square" rtlCol="0">
            <a:spAutoFit/>
          </a:bodyPr>
          <a:lstStyle/>
          <a:p>
            <a:r>
              <a:rPr lang="en" b="1" dirty="0" smtClean="0">
                <a:latin typeface="Arial" pitchFamily="34" charset="0"/>
                <a:cs typeface="Arial" pitchFamily="34" charset="0"/>
              </a:rPr>
              <a:t>SYMPTOMS IN DISEASES OF THE STOMACH</a:t>
            </a:r>
          </a:p>
          <a:p>
            <a:pPr>
              <a:lnSpc>
                <a:spcPct val="150000"/>
              </a:lnSpc>
            </a:pPr>
            <a:r>
              <a:rPr lang="en" sz="1600" b="1" dirty="0" smtClean="0">
                <a:latin typeface="Arial" pitchFamily="34" charset="0"/>
                <a:cs typeface="Arial" pitchFamily="34" charset="0"/>
              </a:rPr>
              <a:t>1. APPETITE DISORDER</a:t>
            </a:r>
          </a:p>
          <a:p>
            <a:pPr marL="342900" indent="-342900">
              <a:lnSpc>
                <a:spcPct val="150000"/>
              </a:lnSpc>
              <a:buFont typeface="+mj-lt"/>
              <a:buAutoNum type="arabicPeriod"/>
            </a:pPr>
            <a:r>
              <a:rPr lang="en" sz="1600" b="1" dirty="0" smtClean="0">
                <a:solidFill>
                  <a:srgbClr val="FF0000"/>
                </a:solidFill>
                <a:latin typeface="Arial" pitchFamily="34" charset="0"/>
                <a:cs typeface="Arial" pitchFamily="34" charset="0"/>
              </a:rPr>
              <a:t>Decreased appetite, loss of appetite ( </a:t>
            </a:r>
            <a:r>
              <a:rPr lang="en" sz="1600" b="1" dirty="0" err="1" smtClean="0">
                <a:solidFill>
                  <a:srgbClr val="FF0000"/>
                </a:solidFill>
                <a:latin typeface="Arial" pitchFamily="34" charset="0"/>
                <a:cs typeface="Arial" pitchFamily="34" charset="0"/>
              </a:rPr>
              <a:t>anorexia </a:t>
            </a:r>
            <a:r>
              <a:rPr lang="en" sz="1600" b="1" dirty="0">
                <a:solidFill>
                  <a:srgbClr val="FF0000"/>
                </a:solidFill>
                <a:latin typeface="Arial" pitchFamily="34" charset="0"/>
                <a:cs typeface="Arial" pitchFamily="34" charset="0"/>
              </a:rPr>
              <a:t>)</a:t>
            </a:r>
            <a:endParaRPr lang="sr-Cyrl-RS" sz="1600" b="1" dirty="0" smtClean="0">
              <a:solidFill>
                <a:srgbClr val="FF0000"/>
              </a:solidFill>
              <a:latin typeface="Arial" pitchFamily="34" charset="0"/>
              <a:cs typeface="Arial" pitchFamily="34" charset="0"/>
            </a:endParaRPr>
          </a:p>
          <a:p>
            <a:pPr>
              <a:lnSpc>
                <a:spcPct val="150000"/>
              </a:lnSpc>
            </a:pPr>
            <a:r>
              <a:rPr lang="en" sz="1600" b="1" dirty="0" smtClean="0">
                <a:solidFill>
                  <a:srgbClr val="FF0000"/>
                </a:solidFill>
                <a:latin typeface="Arial" charset="0"/>
                <a:cs typeface="Arial" charset="0"/>
              </a:rPr>
              <a:t>2.</a:t>
            </a:r>
            <a:r>
              <a:rPr lang="en" sz="1600" b="1" dirty="0" smtClean="0">
                <a:latin typeface="Arial" charset="0"/>
                <a:cs typeface="Arial" charset="0"/>
              </a:rPr>
              <a:t> </a:t>
            </a:r>
            <a:r>
              <a:rPr lang="en" sz="1600" b="1" dirty="0" smtClean="0">
                <a:solidFill>
                  <a:srgbClr val="FF0000"/>
                </a:solidFill>
                <a:latin typeface="Arial" charset="0"/>
                <a:cs typeface="Arial" charset="0"/>
              </a:rPr>
              <a:t>Increased appetite ( </a:t>
            </a:r>
            <a:r>
              <a:rPr lang="en" sz="1600" b="1" dirty="0" err="1" smtClean="0">
                <a:solidFill>
                  <a:srgbClr val="FF0000"/>
                </a:solidFill>
                <a:latin typeface="Arial" charset="0"/>
                <a:cs typeface="Arial" charset="0"/>
              </a:rPr>
              <a:t>polyphagia </a:t>
            </a:r>
            <a:r>
              <a:rPr lang="en" sz="1600" b="1" dirty="0" smtClean="0">
                <a:solidFill>
                  <a:srgbClr val="FF0000"/>
                </a:solidFill>
                <a:latin typeface="Arial" charset="0"/>
                <a:cs typeface="Arial" charset="0"/>
              </a:rPr>
              <a:t>)</a:t>
            </a:r>
          </a:p>
          <a:p>
            <a:pPr>
              <a:lnSpc>
                <a:spcPct val="150000"/>
              </a:lnSpc>
            </a:pPr>
            <a:r>
              <a:rPr lang="en" sz="1600" b="1" dirty="0" smtClean="0">
                <a:latin typeface="Arial" charset="0"/>
                <a:cs typeface="Arial" charset="0"/>
              </a:rPr>
              <a:t>2. TORMENT, DISGUST</a:t>
            </a:r>
            <a:endParaRPr lang="en-US" sz="1600" b="1" dirty="0" smtClean="0">
              <a:latin typeface="Arial" charset="0"/>
              <a:cs typeface="Arial" charset="0"/>
            </a:endParaRPr>
          </a:p>
          <a:p>
            <a:pPr>
              <a:lnSpc>
                <a:spcPct val="150000"/>
              </a:lnSpc>
            </a:pPr>
            <a:r>
              <a:rPr lang="en" sz="1600" b="1" dirty="0">
                <a:latin typeface="Arial" pitchFamily="34" charset="0"/>
                <a:cs typeface="Arial" pitchFamily="34" charset="0"/>
              </a:rPr>
              <a:t>3. VOMITING ( </a:t>
            </a:r>
            <a:r>
              <a:rPr lang="en" sz="1600" b="1" dirty="0" err="1">
                <a:latin typeface="Arial" pitchFamily="34" charset="0"/>
                <a:cs typeface="Arial" pitchFamily="34" charset="0"/>
              </a:rPr>
              <a:t>vomitus </a:t>
            </a:r>
            <a:r>
              <a:rPr lang="en" sz="1600" b="1" dirty="0">
                <a:latin typeface="Arial" pitchFamily="34" charset="0"/>
                <a:cs typeface="Arial" pitchFamily="34" charset="0"/>
              </a:rPr>
              <a:t>)</a:t>
            </a:r>
            <a:endParaRPr lang="sr-Cyrl-RS" sz="1600" b="1" dirty="0">
              <a:latin typeface="Arial" pitchFamily="34" charset="0"/>
              <a:cs typeface="Arial" pitchFamily="34" charset="0"/>
            </a:endParaRPr>
          </a:p>
          <a:p>
            <a:pPr marL="342900" indent="-342900">
              <a:lnSpc>
                <a:spcPct val="150000"/>
              </a:lnSpc>
              <a:buFont typeface="+mj-lt"/>
              <a:buAutoNum type="arabicPeriod"/>
            </a:pPr>
            <a:r>
              <a:rPr lang="en" sz="1600" b="1" dirty="0" err="1" smtClean="0">
                <a:solidFill>
                  <a:srgbClr val="FF0000"/>
                </a:solidFill>
                <a:latin typeface="Arial" pitchFamily="34" charset="0"/>
                <a:cs typeface="Arial" pitchFamily="34" charset="0"/>
              </a:rPr>
              <a:t>Alimentary</a:t>
            </a:r>
            <a:r>
              <a:rPr lang="en" sz="1600" b="1" dirty="0" smtClean="0">
                <a:solidFill>
                  <a:srgbClr val="FF0000"/>
                </a:solidFill>
                <a:latin typeface="Arial" pitchFamily="34" charset="0"/>
                <a:cs typeface="Arial" pitchFamily="34" charset="0"/>
              </a:rPr>
              <a:t> </a:t>
            </a:r>
            <a:r>
              <a:rPr lang="en" sz="1600" b="1" dirty="0">
                <a:solidFill>
                  <a:srgbClr val="FF0000"/>
                </a:solidFill>
                <a:latin typeface="Arial" pitchFamily="34" charset="0"/>
                <a:cs typeface="Arial" pitchFamily="34" charset="0"/>
              </a:rPr>
              <a:t>vomiting</a:t>
            </a:r>
            <a:endParaRPr lang="en-US" sz="1600" b="1" dirty="0" smtClean="0">
              <a:solidFill>
                <a:srgbClr val="FF0000"/>
              </a:solidFill>
              <a:latin typeface="Arial" pitchFamily="34" charset="0"/>
              <a:cs typeface="Arial" pitchFamily="34" charset="0"/>
            </a:endParaRPr>
          </a:p>
          <a:p>
            <a:pPr marL="342900" indent="-342900">
              <a:lnSpc>
                <a:spcPct val="150000"/>
              </a:lnSpc>
              <a:buFont typeface="+mj-lt"/>
              <a:buAutoNum type="arabicPeriod"/>
            </a:pPr>
            <a:r>
              <a:rPr lang="en" sz="1600" b="1" dirty="0" err="1" smtClean="0">
                <a:solidFill>
                  <a:srgbClr val="FF0000"/>
                </a:solidFill>
                <a:latin typeface="Arial" pitchFamily="34" charset="0"/>
                <a:cs typeface="Arial" pitchFamily="34" charset="0"/>
              </a:rPr>
              <a:t>Biliary </a:t>
            </a:r>
            <a:r>
              <a:rPr lang="en" sz="1600" b="1" dirty="0" smtClean="0">
                <a:solidFill>
                  <a:srgbClr val="FF0000"/>
                </a:solidFill>
                <a:latin typeface="Arial" pitchFamily="34" charset="0"/>
                <a:cs typeface="Arial" pitchFamily="34" charset="0"/>
              </a:rPr>
              <a:t>vomiting</a:t>
            </a:r>
            <a:endParaRPr lang="en-US" sz="1600" b="1" dirty="0" smtClean="0">
              <a:solidFill>
                <a:srgbClr val="FF0000"/>
              </a:solidFill>
              <a:latin typeface="Arial" pitchFamily="34" charset="0"/>
              <a:cs typeface="Arial" pitchFamily="34" charset="0"/>
            </a:endParaRPr>
          </a:p>
          <a:p>
            <a:pPr>
              <a:lnSpc>
                <a:spcPct val="150000"/>
              </a:lnSpc>
            </a:pPr>
            <a:r>
              <a:rPr lang="en" b="1" dirty="0">
                <a:latin typeface="Arial" pitchFamily="34" charset="0"/>
                <a:cs typeface="Arial" pitchFamily="34" charset="0"/>
              </a:rPr>
              <a:t>4. VOMITING OF BLOOD ( </a:t>
            </a:r>
            <a:r>
              <a:rPr lang="en" b="1" dirty="0" err="1">
                <a:latin typeface="Arial" pitchFamily="34" charset="0"/>
                <a:cs typeface="Arial" pitchFamily="34" charset="0"/>
              </a:rPr>
              <a:t>haematemesis </a:t>
            </a:r>
            <a:r>
              <a:rPr lang="en" b="1" dirty="0">
                <a:latin typeface="Arial" pitchFamily="34" charset="0"/>
                <a:cs typeface="Arial" pitchFamily="34" charset="0"/>
              </a:rPr>
              <a:t>)</a:t>
            </a:r>
          </a:p>
          <a:p>
            <a:pPr marL="285750" indent="-285750">
              <a:lnSpc>
                <a:spcPct val="150000"/>
              </a:lnSpc>
              <a:buFont typeface="Arial" pitchFamily="34" charset="0"/>
              <a:buChar char="•"/>
            </a:pPr>
            <a:r>
              <a:rPr lang="en" dirty="0">
                <a:latin typeface="Arial" pitchFamily="34" charset="0"/>
                <a:cs typeface="Arial" pitchFamily="34" charset="0"/>
              </a:rPr>
              <a:t>Bright red blood-blood that was expelled immediately after the bleeding occurred</a:t>
            </a:r>
          </a:p>
          <a:p>
            <a:pPr marL="285750" indent="-285750">
              <a:lnSpc>
                <a:spcPct val="150000"/>
              </a:lnSpc>
              <a:buFont typeface="Arial" pitchFamily="34" charset="0"/>
              <a:buChar char="•"/>
            </a:pPr>
            <a:r>
              <a:rPr lang="en" dirty="0">
                <a:latin typeface="Arial" pitchFamily="34" charset="0"/>
                <a:cs typeface="Arial" pitchFamily="34" charset="0"/>
              </a:rPr>
              <a:t>Brownish or black content ( "" like black coffee " )-blood stays in the stomach for some time, under the influence of </a:t>
            </a:r>
            <a:r>
              <a:rPr lang="en" dirty="0" err="1">
                <a:latin typeface="Arial" pitchFamily="34" charset="0"/>
                <a:cs typeface="Arial" pitchFamily="34" charset="0"/>
              </a:rPr>
              <a:t>HCl </a:t>
            </a:r>
            <a:r>
              <a:rPr lang="en" dirty="0">
                <a:latin typeface="Arial" pitchFamily="34" charset="0"/>
                <a:cs typeface="Arial" pitchFamily="34" charset="0"/>
              </a:rPr>
              <a:t>, hemoglobin is converted into </a:t>
            </a:r>
            <a:r>
              <a:rPr lang="en" dirty="0" err="1">
                <a:latin typeface="Arial" pitchFamily="34" charset="0"/>
                <a:cs typeface="Arial" pitchFamily="34" charset="0"/>
              </a:rPr>
              <a:t>hematin</a:t>
            </a:r>
            <a:endParaRPr lang="sr-Cyrl-RS" dirty="0">
              <a:latin typeface="Arial" pitchFamily="34" charset="0"/>
              <a:cs typeface="Arial" pitchFamily="34" charset="0"/>
            </a:endParaRPr>
          </a:p>
          <a:p>
            <a:pPr marL="285750" indent="-285750">
              <a:lnSpc>
                <a:spcPct val="150000"/>
              </a:lnSpc>
              <a:buFont typeface="Arial" pitchFamily="34" charset="0"/>
              <a:buChar char="•"/>
            </a:pPr>
            <a:r>
              <a:rPr lang="en" b="1" dirty="0" smtClean="0">
                <a:latin typeface="Arial" pitchFamily="34" charset="0"/>
                <a:cs typeface="Arial" pitchFamily="34" charset="0"/>
              </a:rPr>
              <a:t>Vomiting </a:t>
            </a:r>
            <a:r>
              <a:rPr lang="en" b="1" dirty="0">
                <a:latin typeface="Arial" pitchFamily="34" charset="0"/>
                <a:cs typeface="Arial" pitchFamily="34" charset="0"/>
              </a:rPr>
              <a:t>of undigested food that was ingested 10 or more hours ago ( </a:t>
            </a:r>
            <a:r>
              <a:rPr lang="en" b="1" dirty="0" err="1">
                <a:latin typeface="Arial" pitchFamily="34" charset="0"/>
                <a:cs typeface="Arial" pitchFamily="34" charset="0"/>
              </a:rPr>
              <a:t>stenosis</a:t>
            </a:r>
            <a:r>
              <a:rPr lang="en" b="1" dirty="0">
                <a:latin typeface="Arial" pitchFamily="34" charset="0"/>
                <a:cs typeface="Arial" pitchFamily="34" charset="0"/>
              </a:rPr>
              <a:t> </a:t>
            </a:r>
            <a:r>
              <a:rPr lang="en" b="1" dirty="0" err="1">
                <a:latin typeface="Arial" pitchFamily="34" charset="0"/>
                <a:cs typeface="Arial" pitchFamily="34" charset="0"/>
              </a:rPr>
              <a:t>pylorus </a:t>
            </a:r>
            <a:r>
              <a:rPr lang="en" b="1" dirty="0">
                <a:latin typeface="Arial" pitchFamily="34" charset="0"/>
                <a:cs typeface="Arial" pitchFamily="34" charset="0"/>
              </a:rPr>
              <a:t>)</a:t>
            </a:r>
          </a:p>
          <a:p>
            <a:pPr marL="285750" indent="-285750">
              <a:lnSpc>
                <a:spcPct val="150000"/>
              </a:lnSpc>
              <a:buFont typeface="Arial" pitchFamily="34" charset="0"/>
              <a:buChar char="•"/>
            </a:pPr>
            <a:r>
              <a:rPr lang="en" b="1" dirty="0" smtClean="0">
                <a:latin typeface="Arial" pitchFamily="34" charset="0"/>
                <a:cs typeface="Arial" pitchFamily="34" charset="0"/>
              </a:rPr>
              <a:t>Vomiting </a:t>
            </a:r>
            <a:r>
              <a:rPr lang="en" b="1" dirty="0" err="1">
                <a:latin typeface="Arial" pitchFamily="34" charset="0"/>
                <a:cs typeface="Arial" pitchFamily="34" charset="0"/>
              </a:rPr>
              <a:t>of faecal </a:t>
            </a:r>
            <a:r>
              <a:rPr lang="en" b="1" dirty="0">
                <a:latin typeface="Arial" pitchFamily="34" charset="0"/>
                <a:cs typeface="Arial" pitchFamily="34" charset="0"/>
              </a:rPr>
              <a:t>contents ( </a:t>
            </a:r>
            <a:r>
              <a:rPr lang="en" b="1" dirty="0" err="1">
                <a:latin typeface="Arial" pitchFamily="34" charset="0"/>
                <a:cs typeface="Arial" pitchFamily="34" charset="0"/>
              </a:rPr>
              <a:t>miserere </a:t>
            </a:r>
            <a:r>
              <a:rPr lang="en" b="1" dirty="0" smtClean="0">
                <a:latin typeface="Arial" pitchFamily="34" charset="0"/>
                <a:cs typeface="Arial" pitchFamily="34" charset="0"/>
              </a:rPr>
              <a:t>)</a:t>
            </a:r>
            <a:endParaRPr lang="en-US" b="1" dirty="0" smtClean="0">
              <a:latin typeface="Arial" pitchFamily="34" charset="0"/>
              <a:cs typeface="Arial" pitchFamily="34" charset="0"/>
            </a:endParaRPr>
          </a:p>
          <a:p>
            <a:pPr>
              <a:lnSpc>
                <a:spcPct val="150000"/>
              </a:lnSpc>
            </a:pPr>
            <a:r>
              <a:rPr lang="en" b="1" dirty="0">
                <a:latin typeface="Arial" pitchFamily="34" charset="0"/>
                <a:cs typeface="Arial" pitchFamily="34" charset="0"/>
              </a:rPr>
              <a:t>5. STOMACH BLOATING ( </a:t>
            </a:r>
            <a:r>
              <a:rPr lang="en" b="1" dirty="0" err="1">
                <a:latin typeface="Arial" pitchFamily="34" charset="0"/>
                <a:cs typeface="Arial" pitchFamily="34" charset="0"/>
              </a:rPr>
              <a:t>aerogastria </a:t>
            </a:r>
            <a:r>
              <a:rPr lang="en" b="1" dirty="0">
                <a:latin typeface="Arial" pitchFamily="34" charset="0"/>
                <a:cs typeface="Arial" pitchFamily="34" charset="0"/>
              </a:rPr>
              <a:t>)</a:t>
            </a:r>
          </a:p>
          <a:p>
            <a:pPr marL="285750" indent="-285750">
              <a:lnSpc>
                <a:spcPct val="150000"/>
              </a:lnSpc>
              <a:buFont typeface="Arial" pitchFamily="34" charset="0"/>
              <a:buChar char="•"/>
            </a:pPr>
            <a:endParaRPr lang="sr-Cyrl-RS" dirty="0" smtClean="0">
              <a:latin typeface="Arial" pitchFamily="34" charset="0"/>
              <a:cs typeface="Arial" pitchFamily="34" charset="0"/>
            </a:endParaRPr>
          </a:p>
          <a:p>
            <a:endParaRPr lang="sr-Cyrl-RS" dirty="0">
              <a:latin typeface="Arial" pitchFamily="34" charset="0"/>
              <a:cs typeface="Arial" pitchFamily="34" charset="0"/>
            </a:endParaRPr>
          </a:p>
        </p:txBody>
      </p:sp>
    </p:spTree>
    <p:extLst>
      <p:ext uri="{BB962C8B-B14F-4D97-AF65-F5344CB8AC3E}">
        <p14:creationId xmlns="" xmlns:p14="http://schemas.microsoft.com/office/powerpoint/2010/main" val="37368362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76200"/>
            <a:ext cx="8763000" cy="6740307"/>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6 </a:t>
            </a:r>
            <a:r>
              <a:rPr lang="en" sz="1600" dirty="0" smtClean="0">
                <a:latin typeface="Arial" pitchFamily="34" charset="0"/>
                <a:cs typeface="Arial" pitchFamily="34" charset="0"/>
              </a:rPr>
              <a:t>. </a:t>
            </a:r>
            <a:r>
              <a:rPr lang="en" sz="1600" b="1" dirty="0" smtClean="0">
                <a:latin typeface="Arial" pitchFamily="34" charset="0"/>
                <a:cs typeface="Arial" pitchFamily="34" charset="0"/>
              </a:rPr>
              <a:t>STOMACH PAIN</a:t>
            </a:r>
          </a:p>
          <a:p>
            <a:pPr marL="342900" indent="-342900">
              <a:lnSpc>
                <a:spcPct val="150000"/>
              </a:lnSpc>
              <a:buFont typeface="+mj-lt"/>
              <a:buAutoNum type="arabicPeriod"/>
            </a:pPr>
            <a:r>
              <a:rPr lang="en" sz="1600" dirty="0" smtClean="0">
                <a:latin typeface="Arial" pitchFamily="34" charset="0"/>
                <a:cs typeface="Arial" pitchFamily="34" charset="0"/>
              </a:rPr>
              <a:t>Burning pain,</a:t>
            </a:r>
            <a:endParaRPr lang="en-US" sz="1600" dirty="0" smtClean="0">
              <a:latin typeface="Arial" pitchFamily="34" charset="0"/>
              <a:cs typeface="Arial" pitchFamily="34" charset="0"/>
            </a:endParaRPr>
          </a:p>
          <a:p>
            <a:pPr marL="342900" indent="-342900">
              <a:lnSpc>
                <a:spcPct val="150000"/>
              </a:lnSpc>
              <a:buFont typeface="+mj-lt"/>
              <a:buAutoNum type="arabicPeriod"/>
            </a:pPr>
            <a:r>
              <a:rPr lang="en" sz="1600" dirty="0" smtClean="0">
                <a:latin typeface="Arial" pitchFamily="34" charset="0"/>
                <a:cs typeface="Arial" pitchFamily="34" charset="0"/>
              </a:rPr>
              <a:t>Cramping pain</a:t>
            </a:r>
            <a:endParaRPr lang="en-US" sz="1600" dirty="0" smtClean="0">
              <a:latin typeface="Arial" pitchFamily="34" charset="0"/>
              <a:cs typeface="Arial" pitchFamily="34" charset="0"/>
            </a:endParaRPr>
          </a:p>
          <a:p>
            <a:pPr marL="342900" indent="-342900">
              <a:lnSpc>
                <a:spcPct val="150000"/>
              </a:lnSpc>
              <a:buFont typeface="+mj-lt"/>
              <a:buAutoNum type="arabicPeriod"/>
            </a:pPr>
            <a:r>
              <a:rPr lang="en" sz="1600" dirty="0" err="1" smtClean="0">
                <a:latin typeface="Arial" pitchFamily="34" charset="0"/>
                <a:cs typeface="Arial" pitchFamily="34" charset="0"/>
              </a:rPr>
              <a:t>Ulcer </a:t>
            </a:r>
            <a:r>
              <a:rPr lang="en" sz="1600" dirty="0" smtClean="0">
                <a:latin typeface="Arial" pitchFamily="34" charset="0"/>
                <a:cs typeface="Arial" pitchFamily="34" charset="0"/>
              </a:rPr>
              <a:t>pain</a:t>
            </a:r>
          </a:p>
          <a:p>
            <a:pPr marL="285750" indent="-285750">
              <a:lnSpc>
                <a:spcPct val="150000"/>
              </a:lnSpc>
              <a:buFont typeface="Wingdings" pitchFamily="2" charset="2"/>
              <a:buChar char="ü"/>
            </a:pPr>
            <a:r>
              <a:rPr lang="en" sz="1600" b="1" dirty="0" smtClean="0">
                <a:latin typeface="Arial" pitchFamily="34" charset="0"/>
                <a:cs typeface="Arial" pitchFamily="34" charset="0"/>
              </a:rPr>
              <a:t>The rhythmicity of occurrence </a:t>
            </a:r>
            <a:r>
              <a:rPr lang="en" sz="1600" dirty="0" smtClean="0">
                <a:latin typeface="Arial" pitchFamily="34" charset="0"/>
                <a:cs typeface="Arial" pitchFamily="34" charset="0"/>
              </a:rPr>
              <a:t>in relation to 24 hours ( stomach </a:t>
            </a:r>
            <a:r>
              <a:rPr lang="en" sz="1600" dirty="0" err="1" smtClean="0">
                <a:latin typeface="Arial" pitchFamily="34" charset="0"/>
                <a:cs typeface="Arial" pitchFamily="34" charset="0"/>
              </a:rPr>
              <a:t>ulcer </a:t>
            </a:r>
            <a:r>
              <a:rPr lang="en" sz="1600" dirty="0" smtClean="0">
                <a:latin typeface="Arial" pitchFamily="34" charset="0"/>
                <a:cs typeface="Arial" pitchFamily="34" charset="0"/>
              </a:rPr>
              <a:t>-pains on an empty stomach and after 2-3 hours after a meal, after taking food they stop; </a:t>
            </a:r>
            <a:r>
              <a:rPr lang="en" sz="1600" dirty="0" err="1" smtClean="0">
                <a:latin typeface="Arial" pitchFamily="34" charset="0"/>
                <a:cs typeface="Arial" pitchFamily="34" charset="0"/>
              </a:rPr>
              <a:t>ulcer</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duodenum </a:t>
            </a:r>
            <a:r>
              <a:rPr lang="en" sz="1600" dirty="0" smtClean="0">
                <a:latin typeface="Arial" pitchFamily="34" charset="0"/>
                <a:cs typeface="Arial" pitchFamily="34" charset="0"/>
              </a:rPr>
              <a:t>- pain during the period of evacuation of food, after 3-5 hours)</a:t>
            </a:r>
          </a:p>
          <a:p>
            <a:pPr marL="285750" indent="-285750">
              <a:lnSpc>
                <a:spcPct val="150000"/>
              </a:lnSpc>
              <a:buFont typeface="Wingdings" pitchFamily="2" charset="2"/>
              <a:buChar char="ü"/>
            </a:pPr>
            <a:r>
              <a:rPr lang="en" sz="1600" b="1" dirty="0" err="1" smtClean="0">
                <a:latin typeface="Arial" pitchFamily="34" charset="0"/>
                <a:cs typeface="Arial" pitchFamily="34" charset="0"/>
              </a:rPr>
              <a:t>Periodicity </a:t>
            </a:r>
            <a:r>
              <a:rPr lang="en" sz="1600" b="1" dirty="0" smtClean="0">
                <a:latin typeface="Arial" pitchFamily="34" charset="0"/>
                <a:cs typeface="Arial" pitchFamily="34" charset="0"/>
              </a:rPr>
              <a:t>of occurrence </a:t>
            </a:r>
            <a:r>
              <a:rPr lang="en" sz="1600" dirty="0" smtClean="0">
                <a:latin typeface="Arial" pitchFamily="34" charset="0"/>
                <a:cs typeface="Arial" pitchFamily="34" charset="0"/>
              </a:rPr>
              <a:t>in relation to a certain time of the year (autumn and spring </a:t>
            </a:r>
            <a:r>
              <a:rPr lang="en" sz="1600" dirty="0" err="1" smtClean="0">
                <a:latin typeface="Arial" pitchFamily="34" charset="0"/>
                <a:cs typeface="Arial" pitchFamily="34" charset="0"/>
              </a:rPr>
              <a:t>- gastric </a:t>
            </a:r>
            <a:r>
              <a:rPr lang="en" sz="1600" dirty="0" smtClean="0">
                <a:latin typeface="Arial" pitchFamily="34" charset="0"/>
                <a:cs typeface="Arial" pitchFamily="34" charset="0"/>
              </a:rPr>
              <a:t>or </a:t>
            </a:r>
            <a:r>
              <a:rPr lang="en" sz="1600" dirty="0" err="1" smtClean="0">
                <a:latin typeface="Arial" pitchFamily="34" charset="0"/>
                <a:cs typeface="Arial" pitchFamily="34" charset="0"/>
              </a:rPr>
              <a:t>ulcer </a:t>
            </a:r>
            <a:r>
              <a:rPr lang="en" sz="1600" dirty="0" smtClean="0">
                <a:latin typeface="Arial" pitchFamily="34" charset="0"/>
                <a:cs typeface="Arial" pitchFamily="34" charset="0"/>
              </a:rPr>
              <a:t>crises)</a:t>
            </a:r>
          </a:p>
          <a:p>
            <a:pPr>
              <a:lnSpc>
                <a:spcPct val="150000"/>
              </a:lnSpc>
            </a:pPr>
            <a:r>
              <a:rPr lang="en" sz="1600" b="1" dirty="0" err="1" smtClean="0">
                <a:latin typeface="Arial" pitchFamily="34" charset="0"/>
                <a:cs typeface="Arial" pitchFamily="34" charset="0"/>
              </a:rPr>
              <a:t>Localization</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ulcer </a:t>
            </a:r>
            <a:r>
              <a:rPr lang="en" sz="1600" b="1" dirty="0" smtClean="0">
                <a:latin typeface="Arial" pitchFamily="34" charset="0"/>
                <a:cs typeface="Arial" pitchFamily="34" charset="0"/>
              </a:rPr>
              <a:t>pain:</a:t>
            </a:r>
          </a:p>
          <a:p>
            <a:pPr marL="342900" indent="-342900">
              <a:lnSpc>
                <a:spcPct val="150000"/>
              </a:lnSpc>
              <a:buFont typeface="+mj-lt"/>
              <a:buAutoNum type="arabicPeriod"/>
            </a:pPr>
            <a:r>
              <a:rPr lang="en" sz="1600" dirty="0" err="1" smtClean="0">
                <a:latin typeface="Arial" pitchFamily="34" charset="0"/>
                <a:cs typeface="Arial" pitchFamily="34" charset="0"/>
              </a:rPr>
              <a:t>Epigastrium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ulcer </a:t>
            </a:r>
            <a:r>
              <a:rPr lang="en" sz="1600" dirty="0" smtClean="0">
                <a:latin typeface="Arial" pitchFamily="34" charset="0"/>
                <a:cs typeface="Arial" pitchFamily="34" charset="0"/>
              </a:rPr>
              <a:t>on the small bend</a:t>
            </a:r>
          </a:p>
          <a:p>
            <a:pPr marL="342900" indent="-342900">
              <a:lnSpc>
                <a:spcPct val="150000"/>
              </a:lnSpc>
              <a:buFont typeface="+mj-lt"/>
              <a:buAutoNum type="arabicPeriod"/>
            </a:pPr>
            <a:r>
              <a:rPr lang="en" sz="1600" dirty="0" smtClean="0">
                <a:latin typeface="Arial" pitchFamily="34" charset="0"/>
                <a:cs typeface="Arial" pitchFamily="34" charset="0"/>
              </a:rPr>
              <a:t>Right next to </a:t>
            </a:r>
            <a:r>
              <a:rPr lang="en" sz="1600" dirty="0" err="1" smtClean="0">
                <a:latin typeface="Arial" pitchFamily="34" charset="0"/>
                <a:cs typeface="Arial" pitchFamily="34" charset="0"/>
              </a:rPr>
              <a:t>the rib </a:t>
            </a:r>
            <a:r>
              <a:rPr lang="en" sz="1600" dirty="0" smtClean="0">
                <a:latin typeface="Arial" pitchFamily="34" charset="0"/>
                <a:cs typeface="Arial" pitchFamily="34" charset="0"/>
              </a:rPr>
              <a:t>cage </a:t>
            </a:r>
            <a:r>
              <a:rPr lang="en" sz="1600" dirty="0" err="1" smtClean="0">
                <a:latin typeface="Arial" pitchFamily="34" charset="0"/>
                <a:cs typeface="Arial" pitchFamily="34" charset="0"/>
              </a:rPr>
              <a:t>- ulcer</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duodenum </a:t>
            </a:r>
            <a:r>
              <a:rPr lang="en" sz="1600" dirty="0" smtClean="0">
                <a:latin typeface="Arial" pitchFamily="34" charset="0"/>
                <a:cs typeface="Arial" pitchFamily="34" charset="0"/>
              </a:rPr>
              <a:t>or </a:t>
            </a:r>
            <a:r>
              <a:rPr lang="en" sz="1600" dirty="0" err="1" smtClean="0">
                <a:latin typeface="Arial" pitchFamily="34" charset="0"/>
                <a:cs typeface="Arial" pitchFamily="34" charset="0"/>
              </a:rPr>
              <a:t>pylorus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diph.dg. Cholecystitis </a:t>
            </a:r>
            <a:r>
              <a:rPr lang="en" sz="1600" dirty="0" smtClean="0">
                <a:latin typeface="Arial" pitchFamily="34" charset="0"/>
                <a:cs typeface="Arial" pitchFamily="34" charset="0"/>
              </a:rPr>
              <a:t>) _</a:t>
            </a:r>
          </a:p>
          <a:p>
            <a:pPr marL="342900" indent="-342900">
              <a:lnSpc>
                <a:spcPct val="150000"/>
              </a:lnSpc>
              <a:buFont typeface="+mj-lt"/>
              <a:buAutoNum type="arabicPeriod"/>
            </a:pPr>
            <a:r>
              <a:rPr lang="en" sz="1600" dirty="0" err="1" smtClean="0">
                <a:latin typeface="Arial" pitchFamily="34" charset="0"/>
                <a:cs typeface="Arial" pitchFamily="34" charset="0"/>
              </a:rPr>
              <a:t>Irradiation </a:t>
            </a:r>
            <a:r>
              <a:rPr lang="en" sz="1600" dirty="0" smtClean="0">
                <a:latin typeface="Arial" pitchFamily="34" charset="0"/>
                <a:cs typeface="Arial" pitchFamily="34" charset="0"/>
              </a:rPr>
              <a:t>of pain in the back and spine ( </a:t>
            </a:r>
            <a:r>
              <a:rPr lang="en" sz="1600" dirty="0" err="1" smtClean="0">
                <a:latin typeface="Arial" pitchFamily="34" charset="0"/>
                <a:cs typeface="Arial" pitchFamily="34" charset="0"/>
              </a:rPr>
              <a:t>penetrating </a:t>
            </a:r>
            <a:r>
              <a:rPr lang="en" sz="1600" dirty="0" smtClean="0">
                <a:latin typeface="Arial" pitchFamily="34" charset="0"/>
                <a:cs typeface="Arial" pitchFamily="34" charset="0"/>
              </a:rPr>
              <a:t>pain)-ulcer penetration </a:t>
            </a:r>
            <a:r>
              <a:rPr lang="en" sz="1600" dirty="0" err="1" smtClean="0">
                <a:latin typeface="Arial" pitchFamily="34" charset="0"/>
                <a:cs typeface="Arial" pitchFamily="34" charset="0"/>
              </a:rPr>
              <a:t>( </a:t>
            </a:r>
            <a:r>
              <a:rPr lang="en" sz="1600" dirty="0" smtClean="0">
                <a:latin typeface="Arial" pitchFamily="34" charset="0"/>
                <a:cs typeface="Arial" pitchFamily="34" charset="0"/>
              </a:rPr>
              <a:t>diph.dg. </a:t>
            </a:r>
            <a:r>
              <a:rPr lang="en" sz="1600" dirty="0" err="1" smtClean="0">
                <a:latin typeface="Arial" pitchFamily="34" charset="0"/>
                <a:cs typeface="Arial" pitchFamily="34" charset="0"/>
              </a:rPr>
              <a:t>penetration </a:t>
            </a:r>
            <a:r>
              <a:rPr lang="en" sz="1600" dirty="0" smtClean="0">
                <a:latin typeface="Arial" pitchFamily="34" charset="0"/>
                <a:cs typeface="Arial" pitchFamily="34" charset="0"/>
              </a:rPr>
              <a:t>of stomach </a:t>
            </a:r>
            <a:r>
              <a:rPr lang="en" sz="1600" dirty="0" err="1" smtClean="0">
                <a:latin typeface="Arial" pitchFamily="34" charset="0"/>
                <a:cs typeface="Arial" pitchFamily="34" charset="0"/>
              </a:rPr>
              <a:t>cancer </a:t>
            </a:r>
            <a:r>
              <a:rPr lang="en" sz="1600" dirty="0" smtClean="0">
                <a:latin typeface="Arial" pitchFamily="34" charset="0"/>
                <a:cs typeface="Arial" pitchFamily="34" charset="0"/>
              </a:rPr>
              <a:t>into the pancreas)</a:t>
            </a:r>
            <a:endParaRPr lang="en-US" sz="1600" dirty="0" smtClean="0">
              <a:latin typeface="Arial" pitchFamily="34" charset="0"/>
              <a:cs typeface="Arial" pitchFamily="34" charset="0"/>
            </a:endParaRPr>
          </a:p>
          <a:p>
            <a:pPr marL="342900" indent="-342900">
              <a:lnSpc>
                <a:spcPct val="150000"/>
              </a:lnSpc>
              <a:buFont typeface="+mj-lt"/>
              <a:buAutoNum type="arabicPeriod"/>
            </a:pPr>
            <a:r>
              <a:rPr lang="en" sz="1600" dirty="0" smtClean="0">
                <a:latin typeface="Arial" pitchFamily="34" charset="0"/>
                <a:cs typeface="Arial" pitchFamily="34" charset="0"/>
              </a:rPr>
              <a:t>Pain </a:t>
            </a:r>
            <a:r>
              <a:rPr lang="en" sz="1600" dirty="0">
                <a:latin typeface="Arial" pitchFamily="34" charset="0"/>
                <a:cs typeface="Arial" pitchFamily="34" charset="0"/>
              </a:rPr>
              <a:t>in the form of girdle or </a:t>
            </a:r>
            <a:r>
              <a:rPr lang="en" sz="1600" dirty="0" err="1">
                <a:latin typeface="Arial" pitchFamily="34" charset="0"/>
                <a:cs typeface="Arial" pitchFamily="34" charset="0"/>
              </a:rPr>
              <a:t>semi-girdle </a:t>
            </a:r>
            <a:r>
              <a:rPr lang="en" sz="1600" dirty="0">
                <a:latin typeface="Arial" pitchFamily="34" charset="0"/>
                <a:cs typeface="Arial" pitchFamily="34" charset="0"/>
              </a:rPr>
              <a:t>- penetration </a:t>
            </a:r>
            <a:r>
              <a:rPr lang="en" sz="1600" dirty="0" err="1">
                <a:latin typeface="Arial" pitchFamily="34" charset="0"/>
                <a:cs typeface="Arial" pitchFamily="34" charset="0"/>
              </a:rPr>
              <a:t>of the ulcer </a:t>
            </a:r>
            <a:r>
              <a:rPr lang="en" sz="1600" dirty="0">
                <a:latin typeface="Arial" pitchFamily="34" charset="0"/>
                <a:cs typeface="Arial" pitchFamily="34" charset="0"/>
              </a:rPr>
              <a:t>towards the abdominal wall or </a:t>
            </a:r>
            <a:r>
              <a:rPr lang="en" sz="1600" dirty="0" smtClean="0">
                <a:latin typeface="Arial" pitchFamily="34" charset="0"/>
                <a:cs typeface="Arial" pitchFamily="34" charset="0"/>
              </a:rPr>
              <a:t>liver</a:t>
            </a:r>
            <a:endParaRPr lang="en-US" sz="1600" dirty="0" smtClean="0">
              <a:latin typeface="Arial" pitchFamily="34" charset="0"/>
              <a:cs typeface="Arial" pitchFamily="34" charset="0"/>
            </a:endParaRPr>
          </a:p>
          <a:p>
            <a:pPr marL="342900" indent="-342900">
              <a:lnSpc>
                <a:spcPct val="150000"/>
              </a:lnSpc>
              <a:buFont typeface="+mj-lt"/>
              <a:buAutoNum type="arabicPeriod"/>
            </a:pPr>
            <a:r>
              <a:rPr lang="en" sz="1600" dirty="0" smtClean="0">
                <a:latin typeface="Arial" pitchFamily="34" charset="0"/>
                <a:cs typeface="Arial" pitchFamily="34" charset="0"/>
              </a:rPr>
              <a:t>Pain </a:t>
            </a:r>
            <a:r>
              <a:rPr lang="en" sz="1600" dirty="0">
                <a:latin typeface="Arial" pitchFamily="34" charset="0"/>
                <a:cs typeface="Arial" pitchFamily="34" charset="0"/>
              </a:rPr>
              <a:t>" like a knife blow " - perforation </a:t>
            </a:r>
            <a:r>
              <a:rPr lang="en" sz="1600" dirty="0" err="1">
                <a:latin typeface="Arial" pitchFamily="34" charset="0"/>
                <a:cs typeface="Arial" pitchFamily="34" charset="0"/>
              </a:rPr>
              <a:t>of the ulcer </a:t>
            </a:r>
            <a:r>
              <a:rPr lang="en" sz="1600" dirty="0">
                <a:latin typeface="Arial" pitchFamily="34" charset="0"/>
                <a:cs typeface="Arial" pitchFamily="34" charset="0"/>
              </a:rPr>
              <a:t>in the abdominal cavity and acute irritation </a:t>
            </a:r>
            <a:r>
              <a:rPr lang="en" sz="1600" dirty="0" err="1" smtClean="0">
                <a:latin typeface="Arial" pitchFamily="34" charset="0"/>
                <a:cs typeface="Arial" pitchFamily="34" charset="0"/>
              </a:rPr>
              <a:t>of the peritoneum</a:t>
            </a: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13474872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04800"/>
            <a:ext cx="8763000" cy="3046988"/>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7. GASTRORHAGIA, STOMACH HEMORRHAGE</a:t>
            </a:r>
          </a:p>
          <a:p>
            <a:pPr marL="285750" indent="-285750">
              <a:lnSpc>
                <a:spcPct val="150000"/>
              </a:lnSpc>
              <a:buFont typeface="Arial" pitchFamily="34" charset="0"/>
              <a:buChar char="•"/>
            </a:pPr>
            <a:r>
              <a:rPr lang="en" sz="1600" dirty="0" smtClean="0">
                <a:latin typeface="Arial" pitchFamily="34" charset="0"/>
                <a:cs typeface="Arial" pitchFamily="34" charset="0"/>
              </a:rPr>
              <a:t>Due to erosion of a blood vessel ( </a:t>
            </a:r>
            <a:r>
              <a:rPr lang="en" sz="1600" dirty="0" err="1" smtClean="0">
                <a:latin typeface="Arial" pitchFamily="34" charset="0"/>
                <a:cs typeface="Arial" pitchFamily="34" charset="0"/>
              </a:rPr>
              <a:t>ulcer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cancer </a:t>
            </a:r>
            <a:r>
              <a:rPr lang="en" sz="1600" dirty="0" smtClean="0">
                <a:latin typeface="Arial" pitchFamily="34" charset="0"/>
                <a:cs typeface="Arial" pitchFamily="34" charset="0"/>
              </a:rPr>
              <a:t>, erosive gastritis...)</a:t>
            </a:r>
          </a:p>
          <a:p>
            <a:pPr marL="285750" indent="-285750">
              <a:lnSpc>
                <a:spcPct val="150000"/>
              </a:lnSpc>
              <a:buFont typeface="Arial" pitchFamily="34" charset="0"/>
              <a:buChar char="•"/>
            </a:pPr>
            <a:r>
              <a:rPr lang="en" sz="1600" dirty="0" smtClean="0">
                <a:latin typeface="Arial" pitchFamily="34" charset="0"/>
                <a:cs typeface="Arial" pitchFamily="34" charset="0"/>
              </a:rPr>
              <a:t>Vomiting of blood ( </a:t>
            </a:r>
            <a:r>
              <a:rPr lang="en" sz="1600" dirty="0" err="1" smtClean="0">
                <a:latin typeface="Arial" pitchFamily="34" charset="0"/>
                <a:cs typeface="Arial" pitchFamily="34" charset="0"/>
              </a:rPr>
              <a:t>haematemesis </a:t>
            </a:r>
            <a:r>
              <a:rPr lang="en" sz="1600" dirty="0" smtClean="0">
                <a:latin typeface="Arial" pitchFamily="34" charset="0"/>
                <a:cs typeface="Arial" pitchFamily="34" charset="0"/>
              </a:rPr>
              <a:t>)</a:t>
            </a:r>
          </a:p>
          <a:p>
            <a:pPr marL="285750" indent="-285750">
              <a:lnSpc>
                <a:spcPct val="150000"/>
              </a:lnSpc>
              <a:buFont typeface="Arial" pitchFamily="34" charset="0"/>
              <a:buChar char="•"/>
            </a:pPr>
            <a:r>
              <a:rPr lang="en" sz="1600" dirty="0" smtClean="0">
                <a:latin typeface="Arial" pitchFamily="34" charset="0"/>
                <a:cs typeface="Arial" pitchFamily="34" charset="0"/>
              </a:rPr>
              <a:t>Elimination through stools that are black " like tar " or like " black coffee grounds " ( </a:t>
            </a:r>
            <a:r>
              <a:rPr lang="en" sz="1600" dirty="0" smtClean="0">
                <a:latin typeface="Arial" pitchFamily="34" charset="0"/>
                <a:cs typeface="Arial" pitchFamily="34" charset="0"/>
              </a:rPr>
              <a:t>melaena)</a:t>
            </a:r>
            <a:endParaRPr lang="en"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Occult bleeding - macroscopically imperceptible bleeding, proven by a chemical examination of the stool for hemoglobin</a:t>
            </a:r>
          </a:p>
          <a:p>
            <a:pPr>
              <a:lnSpc>
                <a:spcPct val="150000"/>
              </a:lnSpc>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18001123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 y="199023"/>
            <a:ext cx="8458200" cy="3539430"/>
          </a:xfrm>
          <a:prstGeom prst="rect">
            <a:avLst/>
          </a:prstGeom>
          <a:noFill/>
        </p:spPr>
        <p:txBody>
          <a:bodyPr wrap="square" rtlCol="0">
            <a:spAutoFit/>
          </a:bodyPr>
          <a:lstStyle/>
          <a:p>
            <a:r>
              <a:rPr lang="en" sz="1600" b="1" dirty="0" smtClean="0">
                <a:latin typeface="Arial" pitchFamily="34" charset="0"/>
                <a:cs typeface="Arial" pitchFamily="34" charset="0"/>
              </a:rPr>
              <a:t>SYMPTOMS IN DISEASES OF THE SMALL INTESTINES</a:t>
            </a:r>
            <a:endParaRPr lang="en-US" sz="1600" b="1" dirty="0" smtClean="0">
              <a:latin typeface="Arial" pitchFamily="34" charset="0"/>
              <a:cs typeface="Arial" pitchFamily="34" charset="0"/>
            </a:endParaRPr>
          </a:p>
          <a:p>
            <a:endParaRPr lang="sr-Cyrl-RS" sz="1600" b="1" dirty="0" smtClean="0">
              <a:latin typeface="Arial" pitchFamily="34" charset="0"/>
              <a:cs typeface="Arial" pitchFamily="34" charset="0"/>
            </a:endParaRPr>
          </a:p>
          <a:p>
            <a:pPr>
              <a:lnSpc>
                <a:spcPct val="150000"/>
              </a:lnSpc>
            </a:pPr>
            <a:r>
              <a:rPr lang="en" sz="1600" b="1" dirty="0" smtClean="0">
                <a:latin typeface="Arial" pitchFamily="34" charset="0"/>
                <a:cs typeface="Arial" pitchFamily="34" charset="0"/>
              </a:rPr>
              <a:t>1. METEORISM</a:t>
            </a:r>
          </a:p>
          <a:p>
            <a:pPr>
              <a:lnSpc>
                <a:spcPct val="150000"/>
              </a:lnSpc>
            </a:pPr>
            <a:r>
              <a:rPr lang="en" sz="1600" b="1" dirty="0" smtClean="0">
                <a:latin typeface="Arial" pitchFamily="34" charset="0"/>
                <a:cs typeface="Arial" pitchFamily="34" charset="0"/>
              </a:rPr>
              <a:t>2. convulsions (colic)</a:t>
            </a:r>
            <a:endParaRPr lang="en-US" sz="1600" b="1" dirty="0" smtClean="0">
              <a:latin typeface="Arial" pitchFamily="34" charset="0"/>
              <a:cs typeface="Arial" pitchFamily="34" charset="0"/>
            </a:endParaRPr>
          </a:p>
          <a:p>
            <a:pPr>
              <a:lnSpc>
                <a:spcPct val="150000"/>
              </a:lnSpc>
              <a:defRPr/>
            </a:pPr>
            <a:r>
              <a:rPr lang="en" sz="1600" b="1" dirty="0">
                <a:latin typeface="Arial" pitchFamily="34" charset="0"/>
                <a:cs typeface="Arial" pitchFamily="34" charset="0"/>
              </a:rPr>
              <a:t>3. DIARRHEA, DIARRHEA</a:t>
            </a:r>
          </a:p>
          <a:p>
            <a:pPr marL="285750" indent="-285750">
              <a:lnSpc>
                <a:spcPct val="150000"/>
              </a:lnSpc>
              <a:buFont typeface="Arial" pitchFamily="34" charset="0"/>
              <a:buChar char="•"/>
              <a:defRPr/>
            </a:pPr>
            <a:r>
              <a:rPr lang="en" sz="1600" dirty="0" smtClean="0">
                <a:latin typeface="Arial" pitchFamily="34" charset="0"/>
                <a:cs typeface="Arial" pitchFamily="34" charset="0"/>
              </a:rPr>
              <a:t>Numerous </a:t>
            </a:r>
            <a:r>
              <a:rPr lang="en" sz="1600" dirty="0">
                <a:latin typeface="Arial" pitchFamily="34" charset="0"/>
                <a:cs typeface="Arial" pitchFamily="34" charset="0"/>
              </a:rPr>
              <a:t>liquid stools due to irritation of the intestinal </a:t>
            </a:r>
            <a:r>
              <a:rPr lang="en" sz="1600" dirty="0" err="1">
                <a:latin typeface="Arial" pitchFamily="34" charset="0"/>
                <a:cs typeface="Arial" pitchFamily="34" charset="0"/>
              </a:rPr>
              <a:t>mucosa</a:t>
            </a:r>
            <a:r>
              <a:rPr lang="en" sz="1600" dirty="0">
                <a:latin typeface="Arial" pitchFamily="34" charset="0"/>
                <a:cs typeface="Arial" pitchFamily="34" charset="0"/>
              </a:rPr>
              <a:t> </a:t>
            </a:r>
            <a:r>
              <a:rPr lang="en" sz="1600" dirty="0" err="1">
                <a:latin typeface="Arial" pitchFamily="34" charset="0"/>
                <a:cs typeface="Arial" pitchFamily="34" charset="0"/>
              </a:rPr>
              <a:t>endogenous </a:t>
            </a:r>
            <a:r>
              <a:rPr lang="en" sz="1600" dirty="0">
                <a:latin typeface="Arial" pitchFamily="34" charset="0"/>
                <a:cs typeface="Arial" pitchFamily="34" charset="0"/>
              </a:rPr>
              <a:t>or </a:t>
            </a:r>
            <a:r>
              <a:rPr lang="en" sz="1600" dirty="0" err="1">
                <a:latin typeface="Arial" pitchFamily="34" charset="0"/>
                <a:cs typeface="Arial" pitchFamily="34" charset="0"/>
              </a:rPr>
              <a:t>exogenous </a:t>
            </a:r>
            <a:r>
              <a:rPr lang="en" sz="1600" dirty="0">
                <a:latin typeface="Arial" pitchFamily="34" charset="0"/>
                <a:cs typeface="Arial" pitchFamily="34" charset="0"/>
              </a:rPr>
              <a:t>toxins, which increase intestinal </a:t>
            </a:r>
            <a:r>
              <a:rPr lang="en" sz="1600" dirty="0" err="1">
                <a:latin typeface="Arial" pitchFamily="34" charset="0"/>
                <a:cs typeface="Arial" pitchFamily="34" charset="0"/>
              </a:rPr>
              <a:t>peristalsis </a:t>
            </a:r>
            <a:r>
              <a:rPr lang="en" sz="1600" dirty="0">
                <a:latin typeface="Arial" pitchFamily="34" charset="0"/>
                <a:cs typeface="Arial" pitchFamily="34" charset="0"/>
              </a:rPr>
              <a:t>and </a:t>
            </a:r>
            <a:r>
              <a:rPr lang="en" sz="1600" dirty="0" err="1">
                <a:latin typeface="Arial" pitchFamily="34" charset="0"/>
                <a:cs typeface="Arial" pitchFamily="34" charset="0"/>
              </a:rPr>
              <a:t>hypersecretion </a:t>
            </a:r>
            <a:r>
              <a:rPr lang="en" sz="1600" dirty="0">
                <a:latin typeface="Arial" pitchFamily="34" charset="0"/>
                <a:cs typeface="Arial" pitchFamily="34" charset="0"/>
              </a:rPr>
              <a:t>of liquid in the intestine itself</a:t>
            </a:r>
          </a:p>
          <a:p>
            <a:pPr>
              <a:lnSpc>
                <a:spcPct val="150000"/>
              </a:lnSpc>
              <a:defRPr/>
            </a:pPr>
            <a:endParaRPr lang="sr-Latn-CS" sz="1600" dirty="0">
              <a:latin typeface="Arial" pitchFamily="34" charset="0"/>
              <a:cs typeface="Arial" pitchFamily="34" charset="0"/>
            </a:endParaRPr>
          </a:p>
          <a:p>
            <a:pPr>
              <a:lnSpc>
                <a:spcPct val="150000"/>
              </a:lnSpc>
            </a:pPr>
            <a:endParaRPr lang="sr-Cyrl-RS" sz="1600" b="1" dirty="0" smtClean="0">
              <a:latin typeface="Arial" pitchFamily="34" charset="0"/>
              <a:cs typeface="Arial" pitchFamily="34" charset="0"/>
            </a:endParaRPr>
          </a:p>
        </p:txBody>
      </p:sp>
    </p:spTree>
    <p:extLst>
      <p:ext uri="{BB962C8B-B14F-4D97-AF65-F5344CB8AC3E}">
        <p14:creationId xmlns="" xmlns:p14="http://schemas.microsoft.com/office/powerpoint/2010/main" val="26506161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86916"/>
            <a:ext cx="8763000" cy="7355860"/>
          </a:xfrm>
          <a:prstGeom prst="rect">
            <a:avLst/>
          </a:prstGeom>
          <a:noFill/>
        </p:spPr>
        <p:txBody>
          <a:bodyPr wrap="square" rtlCol="0">
            <a:spAutoFit/>
          </a:bodyPr>
          <a:lstStyle/>
          <a:p>
            <a:r>
              <a:rPr lang="en" sz="1600" b="1" dirty="0" smtClean="0">
                <a:latin typeface="Arial" pitchFamily="34" charset="0"/>
                <a:cs typeface="Arial" pitchFamily="34" charset="0"/>
              </a:rPr>
              <a:t>SYMPTOMS IN DISEASES OF THE COLON</a:t>
            </a:r>
          </a:p>
          <a:p>
            <a:pPr>
              <a:lnSpc>
                <a:spcPct val="150000"/>
              </a:lnSpc>
              <a:buFontTx/>
              <a:buNone/>
              <a:defRPr/>
            </a:pPr>
            <a:r>
              <a:rPr lang="en" sz="1600" b="1" dirty="0" smtClean="0">
                <a:latin typeface="Arial" pitchFamily="34" charset="0"/>
                <a:cs typeface="Arial" pitchFamily="34" charset="0"/>
              </a:rPr>
              <a:t>1. DIARRHEA</a:t>
            </a:r>
            <a:endParaRPr lang="sr-Cyrl-CS" sz="1600" b="1" dirty="0">
              <a:latin typeface="Arial" pitchFamily="34" charset="0"/>
              <a:cs typeface="Arial" pitchFamily="34" charset="0"/>
            </a:endParaRPr>
          </a:p>
          <a:p>
            <a:pPr marL="285750" indent="-285750">
              <a:lnSpc>
                <a:spcPct val="150000"/>
              </a:lnSpc>
              <a:buFont typeface="Arial" pitchFamily="34" charset="0"/>
              <a:buChar char="•"/>
              <a:defRPr/>
            </a:pPr>
            <a:r>
              <a:rPr lang="en" sz="1600" dirty="0" smtClean="0">
                <a:latin typeface="Arial" pitchFamily="34" charset="0"/>
                <a:cs typeface="Arial" pitchFamily="34" charset="0"/>
              </a:rPr>
              <a:t>" </a:t>
            </a:r>
            <a:r>
              <a:rPr lang="en" sz="1600" dirty="0">
                <a:latin typeface="Arial" pitchFamily="34" charset="0"/>
                <a:cs typeface="Arial" pitchFamily="34" charset="0"/>
              </a:rPr>
              <a:t>soft" </a:t>
            </a:r>
            <a:r>
              <a:rPr lang="en" sz="1600" dirty="0" smtClean="0">
                <a:latin typeface="Arial" pitchFamily="34" charset="0"/>
                <a:cs typeface="Arial" pitchFamily="34" charset="0"/>
              </a:rPr>
              <a:t>stools – accelerated </a:t>
            </a:r>
            <a:r>
              <a:rPr lang="en" sz="1600" dirty="0">
                <a:latin typeface="Arial" pitchFamily="34" charset="0"/>
                <a:cs typeface="Arial" pitchFamily="34" charset="0"/>
              </a:rPr>
              <a:t>passage</a:t>
            </a:r>
          </a:p>
          <a:p>
            <a:pPr marL="285750" indent="-285750">
              <a:lnSpc>
                <a:spcPct val="150000"/>
              </a:lnSpc>
              <a:buFont typeface="Arial" pitchFamily="34" charset="0"/>
              <a:buChar char="•"/>
              <a:defRPr/>
            </a:pPr>
            <a:r>
              <a:rPr lang="en" sz="1600" dirty="0" smtClean="0">
                <a:latin typeface="Arial" pitchFamily="34" charset="0"/>
                <a:cs typeface="Arial" pitchFamily="34" charset="0"/>
              </a:rPr>
              <a:t>copious </a:t>
            </a:r>
            <a:r>
              <a:rPr lang="en" sz="1600" dirty="0">
                <a:latin typeface="Arial" pitchFamily="34" charset="0"/>
                <a:cs typeface="Arial" pitchFamily="34" charset="0"/>
              </a:rPr>
              <a:t>, mushy, sticky ( </a:t>
            </a:r>
            <a:r>
              <a:rPr lang="en" sz="1600" dirty="0" err="1">
                <a:latin typeface="Arial" pitchFamily="34" charset="0"/>
                <a:cs typeface="Arial" pitchFamily="34" charset="0"/>
              </a:rPr>
              <a:t>mucus </a:t>
            </a:r>
            <a:r>
              <a:rPr lang="en" sz="1600" dirty="0" smtClean="0">
                <a:latin typeface="Arial" pitchFamily="34" charset="0"/>
                <a:cs typeface="Arial" pitchFamily="34" charset="0"/>
              </a:rPr>
              <a:t>) – colitis</a:t>
            </a:r>
            <a:endParaRPr lang="sr-Cyrl-CS" sz="1600" dirty="0">
              <a:latin typeface="Arial" pitchFamily="34" charset="0"/>
              <a:cs typeface="Arial" pitchFamily="34" charset="0"/>
            </a:endParaRPr>
          </a:p>
          <a:p>
            <a:pPr marL="285750" indent="-285750">
              <a:lnSpc>
                <a:spcPct val="150000"/>
              </a:lnSpc>
              <a:buFont typeface="Arial" pitchFamily="34" charset="0"/>
              <a:buChar char="•"/>
              <a:defRPr/>
            </a:pPr>
            <a:r>
              <a:rPr lang="en" sz="1600" dirty="0" smtClean="0">
                <a:latin typeface="Arial" pitchFamily="34" charset="0"/>
                <a:cs typeface="Arial" pitchFamily="34" charset="0"/>
              </a:rPr>
              <a:t>loose stools - </a:t>
            </a:r>
            <a:r>
              <a:rPr lang="en" sz="1600" dirty="0" err="1" smtClean="0">
                <a:latin typeface="Arial" pitchFamily="34" charset="0"/>
                <a:cs typeface="Arial" pitchFamily="34" charset="0"/>
              </a:rPr>
              <a:t>enterocolitis</a:t>
            </a:r>
            <a:r>
              <a:rPr lang="en" sz="1600" dirty="0" smtClean="0">
                <a:latin typeface="Arial" pitchFamily="34" charset="0"/>
                <a:cs typeface="Arial" pitchFamily="34" charset="0"/>
              </a:rPr>
              <a:t> </a:t>
            </a:r>
            <a:endParaRPr lang="sr-Cyrl-CS" sz="1600" dirty="0">
              <a:latin typeface="Arial" pitchFamily="34" charset="0"/>
              <a:cs typeface="Arial" pitchFamily="34" charset="0"/>
            </a:endParaRPr>
          </a:p>
          <a:p>
            <a:pPr>
              <a:lnSpc>
                <a:spcPct val="150000"/>
              </a:lnSpc>
              <a:buFontTx/>
              <a:buNone/>
              <a:defRPr/>
            </a:pPr>
            <a:r>
              <a:rPr lang="en" sz="1600" b="1" dirty="0" smtClean="0">
                <a:latin typeface="Arial" pitchFamily="34" charset="0"/>
                <a:cs typeface="Arial" pitchFamily="34" charset="0"/>
              </a:rPr>
              <a:t>2. PAINS</a:t>
            </a:r>
            <a:endParaRPr lang="sr-Cyrl-CS" sz="1600" b="1" dirty="0">
              <a:latin typeface="Arial" pitchFamily="34" charset="0"/>
              <a:cs typeface="Arial" pitchFamily="34" charset="0"/>
            </a:endParaRPr>
          </a:p>
          <a:p>
            <a:pPr>
              <a:lnSpc>
                <a:spcPct val="150000"/>
              </a:lnSpc>
              <a:buFontTx/>
              <a:buNone/>
              <a:defRPr/>
            </a:pPr>
            <a:r>
              <a:rPr lang="en" sz="1600" b="1" dirty="0" smtClean="0">
                <a:latin typeface="Arial" pitchFamily="34" charset="0"/>
                <a:cs typeface="Arial" pitchFamily="34" charset="0"/>
              </a:rPr>
              <a:t>3. CONSTIPATION ( </a:t>
            </a:r>
            <a:r>
              <a:rPr lang="en" sz="1600" b="1" dirty="0" err="1">
                <a:latin typeface="Arial" pitchFamily="34" charset="0"/>
                <a:cs typeface="Arial" pitchFamily="34" charset="0"/>
              </a:rPr>
              <a:t>Obstipatio </a:t>
            </a:r>
            <a:r>
              <a:rPr lang="en" sz="1600" b="1" dirty="0">
                <a:latin typeface="Arial" pitchFamily="34" charset="0"/>
                <a:cs typeface="Arial" pitchFamily="34" charset="0"/>
              </a:rPr>
              <a:t>)</a:t>
            </a:r>
            <a:endParaRPr lang="sr-Cyrl-CS" sz="1600" b="1" dirty="0">
              <a:latin typeface="Arial" pitchFamily="34" charset="0"/>
              <a:cs typeface="Arial" pitchFamily="34" charset="0"/>
            </a:endParaRPr>
          </a:p>
          <a:p>
            <a:pPr marL="285750" indent="-285750">
              <a:lnSpc>
                <a:spcPct val="150000"/>
              </a:lnSpc>
              <a:buFont typeface="Arial" pitchFamily="34" charset="0"/>
              <a:buChar char="•"/>
              <a:defRPr/>
            </a:pPr>
            <a:r>
              <a:rPr lang="en" sz="1600" dirty="0">
                <a:latin typeface="Arial" pitchFamily="34" charset="0"/>
                <a:cs typeface="Arial" pitchFamily="34" charset="0"/>
              </a:rPr>
              <a:t>stool </a:t>
            </a:r>
            <a:r>
              <a:rPr lang="en" sz="1600" dirty="0" smtClean="0">
                <a:latin typeface="Arial" pitchFamily="34" charset="0"/>
                <a:cs typeface="Arial" pitchFamily="34" charset="0"/>
              </a:rPr>
              <a:t>retention for 3-5 days</a:t>
            </a:r>
          </a:p>
          <a:p>
            <a:pPr marL="285750" indent="-285750">
              <a:lnSpc>
                <a:spcPct val="150000"/>
              </a:lnSpc>
              <a:buFont typeface="Arial" pitchFamily="34" charset="0"/>
              <a:buChar char="•"/>
              <a:defRPr/>
            </a:pPr>
            <a:r>
              <a:rPr lang="en" sz="1600" dirty="0" smtClean="0">
                <a:latin typeface="Arial" pitchFamily="34" charset="0"/>
                <a:cs typeface="Arial" pitchFamily="34" charset="0"/>
              </a:rPr>
              <a:t>stool </a:t>
            </a:r>
            <a:r>
              <a:rPr lang="en" sz="1600" dirty="0">
                <a:latin typeface="Arial" pitchFamily="34" charset="0"/>
                <a:cs typeface="Arial" pitchFamily="34" charset="0"/>
              </a:rPr>
              <a:t>small in quantity </a:t>
            </a:r>
            <a:r>
              <a:rPr lang="en" sz="1600" dirty="0" smtClean="0">
                <a:latin typeface="Arial" pitchFamily="34" charset="0"/>
                <a:cs typeface="Arial" pitchFamily="34" charset="0"/>
              </a:rPr>
              <a:t>, hard </a:t>
            </a:r>
            <a:r>
              <a:rPr lang="en" sz="1600" dirty="0" err="1" smtClean="0">
                <a:latin typeface="Arial" pitchFamily="34" charset="0"/>
                <a:cs typeface="Arial" pitchFamily="34" charset="0"/>
              </a:rPr>
              <a:t>consistency</a:t>
            </a:r>
            <a:r>
              <a:rPr lang="en" sz="1600" dirty="0">
                <a:latin typeface="Arial" pitchFamily="34" charset="0"/>
                <a:cs typeface="Arial" pitchFamily="34" charset="0"/>
              </a:rPr>
              <a:t> </a:t>
            </a:r>
            <a:r>
              <a:rPr lang="en" sz="1600" dirty="0" smtClean="0">
                <a:latin typeface="Arial" pitchFamily="34" charset="0"/>
                <a:cs typeface="Arial" pitchFamily="34" charset="0"/>
              </a:rPr>
              <a:t>in the form of small lumps or </a:t>
            </a:r>
            <a:r>
              <a:rPr lang="en" sz="1600" dirty="0" err="1" smtClean="0">
                <a:latin typeface="Arial" pitchFamily="34" charset="0"/>
                <a:cs typeface="Arial" pitchFamily="34" charset="0"/>
              </a:rPr>
              <a:t>lumps </a:t>
            </a:r>
            <a:r>
              <a:rPr lang="en" sz="1600" dirty="0" smtClean="0">
                <a:latin typeface="Arial" pitchFamily="34" charset="0"/>
                <a:cs typeface="Arial" pitchFamily="34" charset="0"/>
              </a:rPr>
              <a:t>- greater </a:t>
            </a:r>
            <a:r>
              <a:rPr lang="en" sz="1600" dirty="0">
                <a:latin typeface="Arial" pitchFamily="34" charset="0"/>
                <a:cs typeface="Arial" pitchFamily="34" charset="0"/>
              </a:rPr>
              <a:t>resorption </a:t>
            </a:r>
            <a:r>
              <a:rPr lang="en" sz="1600" dirty="0" smtClean="0">
                <a:latin typeface="Arial" pitchFamily="34" charset="0"/>
                <a:cs typeface="Arial" pitchFamily="34" charset="0"/>
              </a:rPr>
              <a:t>of water during the prolonged stay </a:t>
            </a:r>
            <a:r>
              <a:rPr lang="en" sz="1600" dirty="0" err="1" smtClean="0">
                <a:latin typeface="Arial" pitchFamily="34" charset="0"/>
                <a:cs typeface="Arial" pitchFamily="34" charset="0"/>
              </a:rPr>
              <a:t>of decomposition </a:t>
            </a:r>
            <a:r>
              <a:rPr lang="en" sz="1600" dirty="0" smtClean="0">
                <a:latin typeface="Arial" pitchFamily="34" charset="0"/>
                <a:cs typeface="Arial" pitchFamily="34" charset="0"/>
              </a:rPr>
              <a:t>products in the column</a:t>
            </a:r>
            <a:endParaRPr lang="en-US" sz="1600" dirty="0" smtClean="0">
              <a:latin typeface="Arial" pitchFamily="34" charset="0"/>
              <a:cs typeface="Arial" pitchFamily="34" charset="0"/>
            </a:endParaRPr>
          </a:p>
          <a:p>
            <a:pPr>
              <a:lnSpc>
                <a:spcPct val="150000"/>
              </a:lnSpc>
              <a:buFontTx/>
              <a:buNone/>
              <a:defRPr/>
            </a:pPr>
            <a:r>
              <a:rPr lang="en" sz="1600" b="1" dirty="0">
                <a:solidFill>
                  <a:srgbClr val="FF0000"/>
                </a:solidFill>
                <a:latin typeface="Arial" pitchFamily="34" charset="0"/>
                <a:cs typeface="Arial" pitchFamily="34" charset="0"/>
              </a:rPr>
              <a:t>appearance </a:t>
            </a:r>
            <a:r>
              <a:rPr lang="en" sz="1600" b="1" dirty="0" smtClean="0">
                <a:solidFill>
                  <a:srgbClr val="FF0000"/>
                </a:solidFill>
                <a:latin typeface="Arial" pitchFamily="34" charset="0"/>
                <a:cs typeface="Arial" pitchFamily="34" charset="0"/>
              </a:rPr>
              <a:t>: </a:t>
            </a:r>
            <a:r>
              <a:rPr lang="en" sz="1600" dirty="0" err="1" smtClean="0">
                <a:latin typeface="Arial" pitchFamily="34" charset="0"/>
                <a:cs typeface="Arial" pitchFamily="34" charset="0"/>
              </a:rPr>
              <a:t>inhomogeneous</a:t>
            </a:r>
            <a:r>
              <a:rPr lang="en" sz="1600" dirty="0" smtClean="0">
                <a:latin typeface="Arial" pitchFamily="34" charset="0"/>
                <a:cs typeface="Arial" pitchFamily="34" charset="0"/>
              </a:rPr>
              <a:t> </a:t>
            </a:r>
            <a:r>
              <a:rPr lang="en" sz="1600" dirty="0">
                <a:latin typeface="Arial" pitchFamily="34" charset="0"/>
                <a:cs typeface="Arial" pitchFamily="34" charset="0"/>
              </a:rPr>
              <a:t>stool with increased secretion </a:t>
            </a:r>
            <a:r>
              <a:rPr lang="en" sz="1600" dirty="0" err="1">
                <a:latin typeface="Arial" pitchFamily="34" charset="0"/>
                <a:cs typeface="Arial" pitchFamily="34" charset="0"/>
              </a:rPr>
              <a:t>of mucus </a:t>
            </a:r>
            <a:r>
              <a:rPr lang="en" sz="1600" dirty="0">
                <a:latin typeface="Arial" pitchFamily="34" charset="0"/>
                <a:cs typeface="Arial" pitchFamily="34" charset="0"/>
              </a:rPr>
              <a:t>(irritation and </a:t>
            </a:r>
            <a:r>
              <a:rPr lang="en" sz="1600" dirty="0" err="1">
                <a:latin typeface="Arial" pitchFamily="34" charset="0"/>
                <a:cs typeface="Arial" pitchFamily="34" charset="0"/>
              </a:rPr>
              <a:t>inflammation</a:t>
            </a:r>
            <a:r>
              <a:rPr lang="en" sz="1600" dirty="0">
                <a:latin typeface="Arial" pitchFamily="34" charset="0"/>
                <a:cs typeface="Arial" pitchFamily="34" charset="0"/>
              </a:rPr>
              <a:t> </a:t>
            </a:r>
            <a:r>
              <a:rPr lang="en" sz="1600" dirty="0" err="1">
                <a:latin typeface="Arial" pitchFamily="34" charset="0"/>
                <a:cs typeface="Arial" pitchFamily="34" charset="0"/>
              </a:rPr>
              <a:t>mucous membrane </a:t>
            </a:r>
            <a:r>
              <a:rPr lang="en" sz="1600" dirty="0">
                <a:latin typeface="Arial" pitchFamily="34" charset="0"/>
                <a:cs typeface="Arial" pitchFamily="34" charset="0"/>
              </a:rPr>
              <a:t>of the colon), </a:t>
            </a:r>
            <a:r>
              <a:rPr lang="en" sz="1600" dirty="0" err="1">
                <a:latin typeface="Arial" pitchFamily="34" charset="0"/>
                <a:cs typeface="Arial" pitchFamily="34" charset="0"/>
              </a:rPr>
              <a:t>fecal </a:t>
            </a:r>
            <a:r>
              <a:rPr lang="en" sz="1600" dirty="0">
                <a:latin typeface="Arial" pitchFamily="34" charset="0"/>
                <a:cs typeface="Arial" pitchFamily="34" charset="0"/>
              </a:rPr>
              <a:t>masses mixed with </a:t>
            </a:r>
            <a:r>
              <a:rPr lang="en" sz="1600" dirty="0" err="1">
                <a:latin typeface="Arial" pitchFamily="34" charset="0"/>
                <a:cs typeface="Arial" pitchFamily="34" charset="0"/>
              </a:rPr>
              <a:t>mucus </a:t>
            </a:r>
            <a:r>
              <a:rPr lang="en" sz="1600" dirty="0">
                <a:latin typeface="Arial" pitchFamily="34" charset="0"/>
                <a:cs typeface="Arial" pitchFamily="34" charset="0"/>
              </a:rPr>
              <a:t>or coated </a:t>
            </a:r>
            <a:r>
              <a:rPr lang="en" sz="1600" dirty="0" err="1">
                <a:latin typeface="Arial" pitchFamily="34" charset="0"/>
                <a:cs typeface="Arial" pitchFamily="34" charset="0"/>
              </a:rPr>
              <a:t>with mucus </a:t>
            </a:r>
            <a:r>
              <a:rPr lang="en" sz="1600" dirty="0">
                <a:latin typeface="Arial" pitchFamily="34" charset="0"/>
                <a:cs typeface="Arial" pitchFamily="34" charset="0"/>
              </a:rPr>
              <a:t>like </a:t>
            </a:r>
            <a:r>
              <a:rPr lang="en" sz="1600" dirty="0" smtClean="0">
                <a:latin typeface="Arial" pitchFamily="34" charset="0"/>
                <a:cs typeface="Arial" pitchFamily="34" charset="0"/>
              </a:rPr>
              <a:t>a membrane-colitis , pus in the stool - </a:t>
            </a:r>
            <a:r>
              <a:rPr lang="en" sz="1600" dirty="0">
                <a:latin typeface="Arial" pitchFamily="34" charset="0"/>
                <a:cs typeface="Arial" pitchFamily="34" charset="0"/>
              </a:rPr>
              <a:t>diseases of the rectum and colon ( </a:t>
            </a:r>
            <a:r>
              <a:rPr lang="en" sz="1600" dirty="0" err="1">
                <a:latin typeface="Arial" pitchFamily="34" charset="0"/>
                <a:cs typeface="Arial" pitchFamily="34" charset="0"/>
              </a:rPr>
              <a:t>ulcerative </a:t>
            </a:r>
            <a:r>
              <a:rPr lang="en" sz="1600" dirty="0">
                <a:latin typeface="Arial" pitchFamily="34" charset="0"/>
                <a:cs typeface="Arial" pitchFamily="34" charset="0"/>
              </a:rPr>
              <a:t>colitis, colon </a:t>
            </a:r>
            <a:r>
              <a:rPr lang="en" sz="1600" dirty="0" err="1">
                <a:latin typeface="Arial" pitchFamily="34" charset="0"/>
                <a:cs typeface="Arial" pitchFamily="34" charset="0"/>
              </a:rPr>
              <a:t>cancer </a:t>
            </a:r>
            <a:r>
              <a:rPr lang="en" sz="1600" dirty="0">
                <a:latin typeface="Arial" pitchFamily="34" charset="0"/>
                <a:cs typeface="Arial" pitchFamily="34" charset="0"/>
              </a:rPr>
              <a:t>)</a:t>
            </a:r>
          </a:p>
          <a:p>
            <a:pPr>
              <a:lnSpc>
                <a:spcPct val="150000"/>
              </a:lnSpc>
              <a:defRPr/>
            </a:pPr>
            <a:r>
              <a:rPr lang="en" sz="1600" b="1" dirty="0">
                <a:solidFill>
                  <a:srgbClr val="FF0000"/>
                </a:solidFill>
                <a:latin typeface="Arial" pitchFamily="34" charset="0"/>
                <a:cs typeface="Arial" pitchFamily="34" charset="0"/>
              </a:rPr>
              <a:t>Blood in the stool ( </a:t>
            </a:r>
            <a:r>
              <a:rPr lang="en" sz="1600" b="1" dirty="0" err="1">
                <a:solidFill>
                  <a:srgbClr val="FF0000"/>
                </a:solidFill>
                <a:latin typeface="Arial" pitchFamily="34" charset="0"/>
                <a:cs typeface="Arial" pitchFamily="34" charset="0"/>
              </a:rPr>
              <a:t>enterorrhagia </a:t>
            </a:r>
            <a:r>
              <a:rPr lang="en" sz="1600" b="1" dirty="0" smtClean="0">
                <a:solidFill>
                  <a:srgbClr val="FF0000"/>
                </a:solidFill>
                <a:latin typeface="Arial" pitchFamily="34" charset="0"/>
                <a:cs typeface="Arial" pitchFamily="34" charset="0"/>
              </a:rPr>
              <a:t>): </a:t>
            </a:r>
            <a:r>
              <a:rPr lang="en" sz="1600" dirty="0" smtClean="0">
                <a:latin typeface="Arial" pitchFamily="34" charset="0"/>
                <a:cs typeface="Arial" pitchFamily="34" charset="0"/>
              </a:rPr>
              <a:t>blood </a:t>
            </a:r>
            <a:r>
              <a:rPr lang="en" sz="1600" dirty="0">
                <a:latin typeface="Arial" pitchFamily="34" charset="0"/>
                <a:cs typeface="Arial" pitchFamily="34" charset="0"/>
              </a:rPr>
              <a:t>covers </a:t>
            </a:r>
            <a:r>
              <a:rPr lang="en" sz="1600" dirty="0" smtClean="0">
                <a:latin typeface="Arial" pitchFamily="34" charset="0"/>
                <a:cs typeface="Arial" pitchFamily="34" charset="0"/>
              </a:rPr>
              <a:t>the stool - hemorrhoids, first </a:t>
            </a:r>
            <a:r>
              <a:rPr lang="en" sz="1600" dirty="0">
                <a:latin typeface="Arial" pitchFamily="34" charset="0"/>
                <a:cs typeface="Arial" pitchFamily="34" charset="0"/>
              </a:rPr>
              <a:t>the appearance of blood, then the stool - damage </a:t>
            </a:r>
            <a:r>
              <a:rPr lang="en" sz="1600" dirty="0" err="1">
                <a:latin typeface="Arial" pitchFamily="34" charset="0"/>
                <a:cs typeface="Arial" pitchFamily="34" charset="0"/>
              </a:rPr>
              <a:t>to the sigmoid colon </a:t>
            </a:r>
            <a:r>
              <a:rPr lang="en" sz="1600" dirty="0">
                <a:latin typeface="Arial" pitchFamily="34" charset="0"/>
                <a:cs typeface="Arial" pitchFamily="34" charset="0"/>
              </a:rPr>
              <a:t>, rectum ( </a:t>
            </a:r>
            <a:r>
              <a:rPr lang="en" sz="1600" dirty="0" err="1">
                <a:latin typeface="Arial" pitchFamily="34" charset="0"/>
                <a:cs typeface="Arial" pitchFamily="34" charset="0"/>
              </a:rPr>
              <a:t>cancer </a:t>
            </a:r>
            <a:r>
              <a:rPr lang="en" sz="1600" dirty="0" smtClean="0">
                <a:latin typeface="Arial" pitchFamily="34" charset="0"/>
                <a:cs typeface="Arial" pitchFamily="34" charset="0"/>
              </a:rPr>
              <a:t>), blood </a:t>
            </a:r>
            <a:r>
              <a:rPr lang="en" sz="1600" dirty="0">
                <a:latin typeface="Arial" pitchFamily="34" charset="0"/>
                <a:cs typeface="Arial" pitchFamily="34" charset="0"/>
              </a:rPr>
              <a:t>mixed with the stool - </a:t>
            </a:r>
            <a:r>
              <a:rPr lang="en" sz="1600" dirty="0" err="1">
                <a:latin typeface="Arial" pitchFamily="34" charset="0"/>
                <a:cs typeface="Arial" pitchFamily="34" charset="0"/>
              </a:rPr>
              <a:t>ulcerative</a:t>
            </a:r>
            <a:r>
              <a:rPr lang="en" sz="1600" dirty="0">
                <a:latin typeface="Arial" pitchFamily="34" charset="0"/>
                <a:cs typeface="Arial" pitchFamily="34" charset="0"/>
              </a:rPr>
              <a:t> </a:t>
            </a:r>
            <a:r>
              <a:rPr lang="en" sz="1600" dirty="0" smtClean="0">
                <a:latin typeface="Arial" pitchFamily="34" charset="0"/>
                <a:cs typeface="Arial" pitchFamily="34" charset="0"/>
              </a:rPr>
              <a:t>colitis, major </a:t>
            </a:r>
            <a:r>
              <a:rPr lang="en" sz="1600" dirty="0">
                <a:latin typeface="Arial" pitchFamily="34" charset="0"/>
                <a:cs typeface="Arial" pitchFamily="34" charset="0"/>
              </a:rPr>
              <a:t>bleeding – </a:t>
            </a:r>
            <a:r>
              <a:rPr lang="en" sz="1600" dirty="0" err="1">
                <a:latin typeface="Arial" pitchFamily="34" charset="0"/>
                <a:cs typeface="Arial" pitchFamily="34" charset="0"/>
              </a:rPr>
              <a:t>mesenteric </a:t>
            </a:r>
            <a:r>
              <a:rPr lang="en" sz="1600" dirty="0">
                <a:latin typeface="Arial" pitchFamily="34" charset="0"/>
                <a:cs typeface="Arial" pitchFamily="34" charset="0"/>
              </a:rPr>
              <a:t>thrombosis, </a:t>
            </a:r>
            <a:r>
              <a:rPr lang="en" sz="1600" dirty="0" err="1">
                <a:latin typeface="Arial" pitchFamily="34" charset="0"/>
                <a:cs typeface="Arial" pitchFamily="34" charset="0"/>
              </a:rPr>
              <a:t>intussusception </a:t>
            </a:r>
            <a:r>
              <a:rPr lang="en" sz="1600" dirty="0">
                <a:latin typeface="Arial" pitchFamily="34" charset="0"/>
                <a:cs typeface="Arial" pitchFamily="34" charset="0"/>
              </a:rPr>
              <a:t>, hemorrhoids</a:t>
            </a:r>
          </a:p>
          <a:p>
            <a:pPr marL="285750" indent="-285750">
              <a:lnSpc>
                <a:spcPct val="150000"/>
              </a:lnSpc>
              <a:buFont typeface="Arial" pitchFamily="34" charset="0"/>
              <a:buChar char="•"/>
              <a:defRPr/>
            </a:pPr>
            <a:r>
              <a:rPr lang="en" sz="1600" dirty="0">
                <a:latin typeface="Arial" pitchFamily="34" charset="0"/>
                <a:cs typeface="Arial" pitchFamily="34" charset="0"/>
              </a:rPr>
              <a:t>Change in the shape of the stool in the form of a "pencil" - </a:t>
            </a:r>
            <a:r>
              <a:rPr lang="en" sz="1600" dirty="0" err="1">
                <a:latin typeface="Arial" pitchFamily="34" charset="0"/>
                <a:cs typeface="Arial" pitchFamily="34" charset="0"/>
              </a:rPr>
              <a:t>stenosis</a:t>
            </a:r>
            <a:r>
              <a:rPr lang="en" sz="1600" dirty="0">
                <a:latin typeface="Arial" pitchFamily="34" charset="0"/>
                <a:cs typeface="Arial" pitchFamily="34" charset="0"/>
              </a:rPr>
              <a:t> </a:t>
            </a:r>
            <a:r>
              <a:rPr lang="en" sz="1600" dirty="0" err="1">
                <a:latin typeface="Arial" pitchFamily="34" charset="0"/>
                <a:cs typeface="Arial" pitchFamily="34" charset="0"/>
              </a:rPr>
              <a:t>sigma </a:t>
            </a:r>
            <a:r>
              <a:rPr lang="en" sz="1600" dirty="0">
                <a:latin typeface="Arial" pitchFamily="34" charset="0"/>
                <a:cs typeface="Arial" pitchFamily="34" charset="0"/>
              </a:rPr>
              <a:t>, rectum</a:t>
            </a:r>
            <a:endParaRPr lang="sr-Cyrl-RS" sz="1600" dirty="0">
              <a:latin typeface="Arial" pitchFamily="34" charset="0"/>
              <a:cs typeface="Arial" pitchFamily="34" charset="0"/>
            </a:endParaRPr>
          </a:p>
          <a:p>
            <a:pPr marL="285750" indent="-285750">
              <a:lnSpc>
                <a:spcPct val="150000"/>
              </a:lnSpc>
              <a:buFont typeface="Arial" pitchFamily="34" charset="0"/>
              <a:buChar char="•"/>
              <a:defRPr/>
            </a:pPr>
            <a:endParaRPr lang="sr-Cyrl-CS" sz="1600" dirty="0">
              <a:latin typeface="Arial" pitchFamily="34" charset="0"/>
              <a:cs typeface="Arial" pitchFamily="34" charset="0"/>
            </a:endParaRPr>
          </a:p>
          <a:p>
            <a:pPr>
              <a:lnSpc>
                <a:spcPct val="150000"/>
              </a:lnSpc>
              <a:buFontTx/>
              <a:buNone/>
              <a:defRPr/>
            </a:pPr>
            <a:r>
              <a:rPr lang="en" sz="1600" dirty="0">
                <a:latin typeface="Arial" pitchFamily="34" charset="0"/>
                <a:cs typeface="Arial" pitchFamily="34" charset="0"/>
              </a:rPr>
              <a:t>      </a:t>
            </a:r>
            <a:endParaRPr lang="sr-Cyrl-RS" sz="1600" dirty="0" smtClean="0">
              <a:latin typeface="Arial" pitchFamily="34" charset="0"/>
              <a:cs typeface="Arial" pitchFamily="34" charset="0"/>
            </a:endParaRPr>
          </a:p>
        </p:txBody>
      </p:sp>
    </p:spTree>
    <p:extLst>
      <p:ext uri="{BB962C8B-B14F-4D97-AF65-F5344CB8AC3E}">
        <p14:creationId xmlns="" xmlns:p14="http://schemas.microsoft.com/office/powerpoint/2010/main" val="31604295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2126776"/>
            <a:ext cx="8229600" cy="461665"/>
          </a:xfrm>
          <a:prstGeom prst="rect">
            <a:avLst/>
          </a:prstGeom>
        </p:spPr>
        <p:txBody>
          <a:bodyPr wrap="square">
            <a:spAutoFit/>
          </a:bodyPr>
          <a:lstStyle/>
          <a:p>
            <a:r>
              <a:rPr lang="en" sz="2400" b="1" dirty="0">
                <a:solidFill>
                  <a:srgbClr val="FF0000"/>
                </a:solidFill>
                <a:latin typeface="Arial" pitchFamily="34" charset="0"/>
                <a:cs typeface="Arial" pitchFamily="34" charset="0"/>
              </a:rPr>
              <a:t>Peculiarities of the anamnesis in diseases of the digestive organs</a:t>
            </a:r>
            <a:endParaRPr lang="sr-Cyrl-RS" sz="2400" b="1" dirty="0">
              <a:solidFill>
                <a:srgbClr val="FF0000"/>
              </a:solidFill>
              <a:latin typeface="Arial" pitchFamily="34" charset="0"/>
              <a:cs typeface="Arial" pitchFamily="34" charset="0"/>
            </a:endParaRPr>
          </a:p>
        </p:txBody>
      </p:sp>
    </p:spTree>
    <p:extLst>
      <p:ext uri="{BB962C8B-B14F-4D97-AF65-F5344CB8AC3E}">
        <p14:creationId xmlns="" xmlns:p14="http://schemas.microsoft.com/office/powerpoint/2010/main" val="21856982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152400"/>
            <a:ext cx="9067800" cy="6617196"/>
          </a:xfrm>
          <a:prstGeom prst="rect">
            <a:avLst/>
          </a:prstGeom>
          <a:noFill/>
        </p:spPr>
        <p:txBody>
          <a:bodyPr wrap="square" rtlCol="0">
            <a:spAutoFit/>
          </a:bodyPr>
          <a:lstStyle/>
          <a:p>
            <a:pPr>
              <a:defRPr/>
            </a:pPr>
            <a:r>
              <a:rPr lang="en" sz="1600" b="1" dirty="0">
                <a:latin typeface="Arial" pitchFamily="34" charset="0"/>
                <a:cs typeface="Arial" pitchFamily="34" charset="0"/>
              </a:rPr>
              <a:t>SYMPTOMS IN DISEASES OF THE </a:t>
            </a:r>
            <a:r>
              <a:rPr lang="en" sz="1600" b="1" dirty="0" smtClean="0">
                <a:latin typeface="Arial" pitchFamily="34" charset="0"/>
                <a:cs typeface="Arial" pitchFamily="34" charset="0"/>
              </a:rPr>
              <a:t>LIVER</a:t>
            </a:r>
          </a:p>
          <a:p>
            <a:pPr>
              <a:defRPr/>
            </a:pPr>
            <a:endParaRPr lang="sr-Cyrl-CS" sz="2400" b="1" dirty="0" smtClean="0">
              <a:solidFill>
                <a:schemeClr val="accent1"/>
              </a:solidFill>
              <a:effectLst>
                <a:outerShdw blurRad="38100" dist="38100" dir="2700000" algn="tl">
                  <a:srgbClr val="000000">
                    <a:alpha val="43137"/>
                  </a:srgbClr>
                </a:outerShdw>
              </a:effectLst>
              <a:latin typeface="Arial" pitchFamily="34" charset="0"/>
              <a:cs typeface="Arial" pitchFamily="34" charset="0"/>
            </a:endParaRPr>
          </a:p>
          <a:p>
            <a:pPr>
              <a:lnSpc>
                <a:spcPct val="150000"/>
              </a:lnSpc>
              <a:defRPr/>
            </a:pPr>
            <a:r>
              <a:rPr lang="en" sz="1600" b="1" dirty="0" smtClean="0">
                <a:latin typeface="Arial" pitchFamily="34" charset="0"/>
                <a:cs typeface="Arial" pitchFamily="34" charset="0"/>
              </a:rPr>
              <a:t>1. Jaundice ( </a:t>
            </a:r>
            <a:r>
              <a:rPr lang="en" sz="1600" b="1" dirty="0" err="1" smtClean="0">
                <a:latin typeface="Arial" pitchFamily="34" charset="0"/>
                <a:cs typeface="Arial" pitchFamily="34" charset="0"/>
              </a:rPr>
              <a:t>Icterus </a:t>
            </a:r>
            <a:r>
              <a:rPr lang="en" sz="1600" b="1" dirty="0" smtClean="0">
                <a:latin typeface="Arial" pitchFamily="34" charset="0"/>
                <a:cs typeface="Arial" pitchFamily="34" charset="0"/>
              </a:rPr>
              <a:t>)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bilirubin</a:t>
            </a:r>
            <a:r>
              <a:rPr lang="en" sz="1600" dirty="0" smtClean="0">
                <a:latin typeface="Arial" pitchFamily="34" charset="0"/>
                <a:cs typeface="Arial" pitchFamily="34" charset="0"/>
              </a:rPr>
              <a:t> </a:t>
            </a:r>
            <a:r>
              <a:rPr lang="en" sz="1600" dirty="0">
                <a:latin typeface="Arial" pitchFamily="34" charset="0"/>
                <a:cs typeface="Arial" pitchFamily="34" charset="0"/>
              </a:rPr>
              <a:t>in blood &gt; </a:t>
            </a:r>
            <a:r>
              <a:rPr lang="en" sz="1600" dirty="0" smtClean="0">
                <a:latin typeface="Arial" pitchFamily="34" charset="0"/>
                <a:cs typeface="Arial" pitchFamily="34" charset="0"/>
              </a:rPr>
              <a:t>30.0 </a:t>
            </a:r>
            <a:r>
              <a:rPr lang="en" sz="1600" dirty="0" err="1" smtClean="0">
                <a:latin typeface="Arial" pitchFamily="34" charset="0"/>
                <a:cs typeface="Arial" pitchFamily="34" charset="0"/>
              </a:rPr>
              <a:t>nmol </a:t>
            </a:r>
            <a:r>
              <a:rPr lang="en" sz="1600" dirty="0" smtClean="0">
                <a:latin typeface="Arial" pitchFamily="34" charset="0"/>
                <a:cs typeface="Arial" pitchFamily="34" charset="0"/>
              </a:rPr>
              <a:t>/l (17.1-20.5 </a:t>
            </a:r>
            <a:r>
              <a:rPr lang="en" sz="1600" dirty="0" err="1" smtClean="0">
                <a:latin typeface="Arial" pitchFamily="34" charset="0"/>
                <a:cs typeface="Arial" pitchFamily="34" charset="0"/>
              </a:rPr>
              <a:t>nmol </a:t>
            </a:r>
            <a:r>
              <a:rPr lang="en" sz="1600" dirty="0" smtClean="0">
                <a:latin typeface="Arial" pitchFamily="34" charset="0"/>
                <a:cs typeface="Arial" pitchFamily="34" charset="0"/>
              </a:rPr>
              <a:t>/l )</a:t>
            </a:r>
            <a:endParaRPr lang="sr-Latn-CS" sz="1600" dirty="0">
              <a:latin typeface="Arial" pitchFamily="34" charset="0"/>
              <a:cs typeface="Arial" pitchFamily="34" charset="0"/>
            </a:endParaRPr>
          </a:p>
          <a:p>
            <a:pPr marL="285750" indent="-285750">
              <a:lnSpc>
                <a:spcPct val="150000"/>
              </a:lnSpc>
              <a:buFont typeface="Arial" pitchFamily="34" charset="0"/>
              <a:buChar char="•"/>
              <a:defRPr/>
            </a:pPr>
            <a:r>
              <a:rPr lang="en" sz="1600" dirty="0" smtClean="0">
                <a:latin typeface="Arial" pitchFamily="34" charset="0"/>
                <a:cs typeface="Arial" pitchFamily="34" charset="0"/>
              </a:rPr>
              <a:t>When </a:t>
            </a:r>
            <a:r>
              <a:rPr lang="en" sz="1600" dirty="0" err="1" smtClean="0">
                <a:latin typeface="Arial" pitchFamily="34" charset="0"/>
                <a:cs typeface="Arial" pitchFamily="34" charset="0"/>
              </a:rPr>
              <a:t>bilirubin </a:t>
            </a:r>
            <a:r>
              <a:rPr lang="en" sz="1600" dirty="0" smtClean="0">
                <a:latin typeface="Arial" pitchFamily="34" charset="0"/>
                <a:cs typeface="Arial" pitchFamily="34" charset="0"/>
              </a:rPr>
              <a:t>in the blood increases to around 34.2</a:t>
            </a:r>
            <a:r>
              <a:rPr lang="en" sz="1600" dirty="0">
                <a:latin typeface="Arial" pitchFamily="34" charset="0"/>
                <a:cs typeface="Arial" pitchFamily="34" charset="0"/>
              </a:rPr>
              <a:t> </a:t>
            </a:r>
            <a:r>
              <a:rPr lang="en" sz="1600" dirty="0" err="1" smtClean="0">
                <a:latin typeface="Arial" pitchFamily="34" charset="0"/>
                <a:cs typeface="Arial" pitchFamily="34" charset="0"/>
              </a:rPr>
              <a:t>nmol </a:t>
            </a:r>
            <a:r>
              <a:rPr lang="en" sz="1600" dirty="0" smtClean="0">
                <a:latin typeface="Arial" pitchFamily="34" charset="0"/>
                <a:cs typeface="Arial" pitchFamily="34" charset="0"/>
              </a:rPr>
              <a:t>/l - first </a:t>
            </a:r>
            <a:r>
              <a:rPr lang="en" sz="1600" dirty="0" err="1">
                <a:latin typeface="Arial" pitchFamily="34" charset="0"/>
                <a:cs typeface="Arial" pitchFamily="34" charset="0"/>
              </a:rPr>
              <a:t>discolouration</a:t>
            </a:r>
            <a:r>
              <a:rPr lang="en" sz="1600" dirty="0">
                <a:latin typeface="Arial" pitchFamily="34" charset="0"/>
                <a:cs typeface="Arial" pitchFamily="34" charset="0"/>
              </a:rPr>
              <a:t> </a:t>
            </a:r>
            <a:r>
              <a:rPr lang="en" sz="1600" dirty="0" err="1" smtClean="0">
                <a:latin typeface="Arial" pitchFamily="34" charset="0"/>
                <a:cs typeface="Arial" pitchFamily="34" charset="0"/>
              </a:rPr>
              <a:t>sclera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subicterus</a:t>
            </a:r>
            <a:endParaRPr lang="sr-Cyrl-CS" sz="1600" dirty="0">
              <a:latin typeface="Arial" pitchFamily="34" charset="0"/>
              <a:cs typeface="Arial" pitchFamily="34" charset="0"/>
            </a:endParaRPr>
          </a:p>
          <a:p>
            <a:pPr marL="285750" indent="-285750">
              <a:lnSpc>
                <a:spcPct val="150000"/>
              </a:lnSpc>
              <a:buFont typeface="Arial" pitchFamily="34" charset="0"/>
              <a:buChar char="•"/>
              <a:defRPr/>
            </a:pPr>
            <a:r>
              <a:rPr lang="en" sz="1600" dirty="0" smtClean="0">
                <a:latin typeface="Arial" pitchFamily="34" charset="0"/>
                <a:cs typeface="Arial" pitchFamily="34" charset="0"/>
              </a:rPr>
              <a:t>Increase in </a:t>
            </a:r>
            <a:r>
              <a:rPr lang="en" sz="1600" dirty="0" err="1" smtClean="0">
                <a:latin typeface="Arial" pitchFamily="34" charset="0"/>
                <a:cs typeface="Arial" pitchFamily="34" charset="0"/>
              </a:rPr>
              <a:t>bilirubin</a:t>
            </a:r>
            <a:r>
              <a:rPr lang="en" sz="1600" dirty="0" smtClean="0">
                <a:latin typeface="Arial" pitchFamily="34" charset="0"/>
                <a:cs typeface="Arial" pitchFamily="34" charset="0"/>
              </a:rPr>
              <a:t> &gt; </a:t>
            </a:r>
            <a:r>
              <a:rPr lang="en" sz="1600" dirty="0">
                <a:latin typeface="Arial" pitchFamily="34" charset="0"/>
                <a:cs typeface="Arial" pitchFamily="34" charset="0"/>
              </a:rPr>
              <a:t>34.2 </a:t>
            </a:r>
            <a:r>
              <a:rPr lang="en" sz="1600" dirty="0" err="1" smtClean="0">
                <a:latin typeface="Arial" pitchFamily="34" charset="0"/>
                <a:cs typeface="Arial" pitchFamily="34" charset="0"/>
              </a:rPr>
              <a:t>nmol </a:t>
            </a:r>
            <a:r>
              <a:rPr lang="en" sz="1600" dirty="0" smtClean="0">
                <a:latin typeface="Arial" pitchFamily="34" charset="0"/>
                <a:cs typeface="Arial" pitchFamily="34" charset="0"/>
              </a:rPr>
              <a:t>/l - </a:t>
            </a:r>
            <a:r>
              <a:rPr lang="en" sz="1600" dirty="0" err="1" smtClean="0">
                <a:latin typeface="Arial" pitchFamily="34" charset="0"/>
                <a:cs typeface="Arial" pitchFamily="34" charset="0"/>
              </a:rPr>
              <a:t>discoloration</a:t>
            </a:r>
            <a:r>
              <a:rPr lang="en" sz="1600" dirty="0" smtClean="0">
                <a:latin typeface="Arial" pitchFamily="34" charset="0"/>
                <a:cs typeface="Arial" pitchFamily="34" charset="0"/>
              </a:rPr>
              <a:t> </a:t>
            </a:r>
            <a:r>
              <a:rPr lang="en" sz="1600" dirty="0">
                <a:latin typeface="Arial" pitchFamily="34" charset="0"/>
                <a:cs typeface="Arial" pitchFamily="34" charset="0"/>
              </a:rPr>
              <a:t>skin and visible </a:t>
            </a:r>
            <a:r>
              <a:rPr lang="en" sz="1600" dirty="0" smtClean="0">
                <a:latin typeface="Arial" pitchFamily="34" charset="0"/>
                <a:cs typeface="Arial" pitchFamily="34" charset="0"/>
              </a:rPr>
              <a:t>mucous membranes (forehead </a:t>
            </a:r>
            <a:r>
              <a:rPr lang="en" sz="1600" dirty="0">
                <a:latin typeface="Arial" pitchFamily="34" charset="0"/>
                <a:cs typeface="Arial" pitchFamily="34" charset="0"/>
              </a:rPr>
              <a:t>, chest, abdomen, inner </a:t>
            </a:r>
            <a:r>
              <a:rPr lang="en" sz="1600" dirty="0" smtClean="0">
                <a:latin typeface="Arial" pitchFamily="34" charset="0"/>
                <a:cs typeface="Arial" pitchFamily="34" charset="0"/>
              </a:rPr>
              <a:t>thighs </a:t>
            </a:r>
            <a:r>
              <a:rPr lang="en" sz="1600" dirty="0">
                <a:latin typeface="Arial" pitchFamily="34" charset="0"/>
                <a:cs typeface="Arial" pitchFamily="34" charset="0"/>
              </a:rPr>
              <a:t>, </a:t>
            </a:r>
            <a:r>
              <a:rPr lang="en" sz="1600" dirty="0" err="1">
                <a:latin typeface="Arial" pitchFamily="34" charset="0"/>
                <a:cs typeface="Arial" pitchFamily="34" charset="0"/>
              </a:rPr>
              <a:t>buccal</a:t>
            </a:r>
            <a:r>
              <a:rPr lang="en" sz="1600" dirty="0">
                <a:latin typeface="Arial" pitchFamily="34" charset="0"/>
                <a:cs typeface="Arial" pitchFamily="34" charset="0"/>
              </a:rPr>
              <a:t> </a:t>
            </a:r>
            <a:r>
              <a:rPr lang="en" sz="1600" dirty="0" err="1">
                <a:latin typeface="Arial" pitchFamily="34" charset="0"/>
                <a:cs typeface="Arial" pitchFamily="34" charset="0"/>
              </a:rPr>
              <a:t>mucosa </a:t>
            </a:r>
            <a:r>
              <a:rPr lang="en" sz="1600" dirty="0">
                <a:latin typeface="Arial" pitchFamily="34" charset="0"/>
                <a:cs typeface="Arial" pitchFamily="34" charset="0"/>
              </a:rPr>
              <a:t>, hard palate)</a:t>
            </a:r>
          </a:p>
          <a:p>
            <a:pPr marL="285750" indent="-285750">
              <a:lnSpc>
                <a:spcPct val="150000"/>
              </a:lnSpc>
              <a:buFont typeface="Arial" pitchFamily="34" charset="0"/>
              <a:buChar char="•"/>
              <a:defRPr/>
            </a:pPr>
            <a:r>
              <a:rPr lang="en" sz="1600" dirty="0">
                <a:latin typeface="Arial" pitchFamily="34" charset="0"/>
                <a:cs typeface="Arial" pitchFamily="34" charset="0"/>
              </a:rPr>
              <a:t>Reddish </a:t>
            </a:r>
            <a:r>
              <a:rPr lang="en" sz="1600" dirty="0" smtClean="0">
                <a:latin typeface="Arial" pitchFamily="34" charset="0"/>
                <a:cs typeface="Arial" pitchFamily="34" charset="0"/>
              </a:rPr>
              <a:t>-yellow </a:t>
            </a:r>
            <a:r>
              <a:rPr lang="en" sz="1600" dirty="0">
                <a:latin typeface="Arial" pitchFamily="34" charset="0"/>
                <a:cs typeface="Arial" pitchFamily="34" charset="0"/>
              </a:rPr>
              <a:t>skin </a:t>
            </a:r>
            <a:r>
              <a:rPr lang="en" sz="1600" dirty="0" smtClean="0">
                <a:latin typeface="Arial" pitchFamily="34" charset="0"/>
                <a:cs typeface="Arial" pitchFamily="34" charset="0"/>
              </a:rPr>
              <a:t>and mucous membrane (increased </a:t>
            </a:r>
            <a:r>
              <a:rPr lang="en" sz="1600" dirty="0">
                <a:latin typeface="Arial" pitchFamily="34" charset="0"/>
                <a:cs typeface="Arial" pitchFamily="34" charset="0"/>
              </a:rPr>
              <a:t>direct </a:t>
            </a:r>
            <a:r>
              <a:rPr lang="en" sz="1600" dirty="0" err="1">
                <a:latin typeface="Arial" pitchFamily="34" charset="0"/>
                <a:cs typeface="Arial" pitchFamily="34" charset="0"/>
              </a:rPr>
              <a:t>bilirubin </a:t>
            </a:r>
            <a:r>
              <a:rPr lang="en" sz="1600" dirty="0" smtClean="0">
                <a:latin typeface="Arial" pitchFamily="34" charset="0"/>
                <a:cs typeface="Arial" pitchFamily="34" charset="0"/>
              </a:rPr>
              <a:t>) - </a:t>
            </a:r>
            <a:r>
              <a:rPr lang="en" sz="1600" dirty="0" err="1" smtClean="0">
                <a:latin typeface="Arial" pitchFamily="34" charset="0"/>
                <a:cs typeface="Arial" pitchFamily="34" charset="0"/>
              </a:rPr>
              <a:t>hepatocellular</a:t>
            </a:r>
            <a:r>
              <a:rPr lang="en" sz="1600" dirty="0" smtClean="0">
                <a:latin typeface="Arial" pitchFamily="34" charset="0"/>
                <a:cs typeface="Arial" pitchFamily="34" charset="0"/>
              </a:rPr>
              <a:t>  </a:t>
            </a:r>
            <a:endParaRPr lang="sr-Cyrl-CS" sz="1600" dirty="0">
              <a:latin typeface="Arial" pitchFamily="34" charset="0"/>
              <a:cs typeface="Arial" pitchFamily="34" charset="0"/>
            </a:endParaRPr>
          </a:p>
          <a:p>
            <a:pPr marL="285750" indent="-285750">
              <a:lnSpc>
                <a:spcPct val="150000"/>
              </a:lnSpc>
              <a:buFont typeface="Arial" pitchFamily="34" charset="0"/>
              <a:buChar char="•"/>
              <a:defRPr/>
            </a:pPr>
            <a:r>
              <a:rPr lang="en" sz="1600" dirty="0" err="1" smtClean="0">
                <a:latin typeface="Arial" pitchFamily="34" charset="0"/>
                <a:cs typeface="Arial" pitchFamily="34" charset="0"/>
              </a:rPr>
              <a:t>icterus</a:t>
            </a:r>
            <a:r>
              <a:rPr lang="en" sz="1600" dirty="0" smtClean="0">
                <a:latin typeface="Arial" pitchFamily="34" charset="0"/>
                <a:cs typeface="Arial" pitchFamily="34" charset="0"/>
              </a:rPr>
              <a:t> </a:t>
            </a:r>
            <a:endParaRPr lang="sr-Cyrl-CS" sz="1600" dirty="0">
              <a:latin typeface="Arial" pitchFamily="34" charset="0"/>
              <a:cs typeface="Arial" pitchFamily="34" charset="0"/>
            </a:endParaRPr>
          </a:p>
          <a:p>
            <a:pPr marL="285750" indent="-285750">
              <a:lnSpc>
                <a:spcPct val="150000"/>
              </a:lnSpc>
              <a:buFont typeface="Arial" pitchFamily="34" charset="0"/>
              <a:buChar char="•"/>
              <a:defRPr/>
            </a:pPr>
            <a:r>
              <a:rPr lang="en" sz="1600" dirty="0">
                <a:latin typeface="Arial" pitchFamily="34" charset="0"/>
                <a:cs typeface="Arial" pitchFamily="34" charset="0"/>
              </a:rPr>
              <a:t>Yellowish </a:t>
            </a:r>
            <a:r>
              <a:rPr lang="en" sz="1600" dirty="0" smtClean="0">
                <a:latin typeface="Arial" pitchFamily="34" charset="0"/>
                <a:cs typeface="Arial" pitchFamily="34" charset="0"/>
              </a:rPr>
              <a:t>-yellow, </a:t>
            </a:r>
            <a:r>
              <a:rPr lang="en" sz="1600" dirty="0">
                <a:latin typeface="Arial" pitchFamily="34" charset="0"/>
                <a:cs typeface="Arial" pitchFamily="34" charset="0"/>
              </a:rPr>
              <a:t>greenish color of the skin </a:t>
            </a:r>
            <a:r>
              <a:rPr lang="en" sz="1600" dirty="0" smtClean="0">
                <a:latin typeface="Arial" pitchFamily="34" charset="0"/>
                <a:cs typeface="Arial" pitchFamily="34" charset="0"/>
              </a:rPr>
              <a:t>(oxidation </a:t>
            </a:r>
            <a:r>
              <a:rPr lang="en" sz="1600" dirty="0" err="1" smtClean="0">
                <a:latin typeface="Arial" pitchFamily="34" charset="0"/>
                <a:cs typeface="Arial" pitchFamily="34" charset="0"/>
              </a:rPr>
              <a:t>of bilirubin </a:t>
            </a:r>
            <a:r>
              <a:rPr lang="en" sz="1600" dirty="0" smtClean="0">
                <a:latin typeface="Arial" pitchFamily="34" charset="0"/>
                <a:cs typeface="Arial" pitchFamily="34" charset="0"/>
              </a:rPr>
              <a:t>to </a:t>
            </a:r>
            <a:r>
              <a:rPr lang="en" sz="1600" dirty="0" err="1" smtClean="0">
                <a:latin typeface="Arial" pitchFamily="34" charset="0"/>
                <a:cs typeface="Arial" pitchFamily="34" charset="0"/>
              </a:rPr>
              <a:t>biliverdin </a:t>
            </a:r>
            <a:r>
              <a:rPr lang="en" sz="1600" dirty="0" smtClean="0">
                <a:latin typeface="Arial" pitchFamily="34" charset="0"/>
                <a:cs typeface="Arial" pitchFamily="34" charset="0"/>
              </a:rPr>
              <a:t>)-obstruction of bile ducts ( </a:t>
            </a:r>
            <a:r>
              <a:rPr lang="en" sz="1600" dirty="0" err="1" smtClean="0">
                <a:latin typeface="Arial" pitchFamily="34" charset="0"/>
                <a:cs typeface="Arial" pitchFamily="34" charset="0"/>
              </a:rPr>
              <a:t>obstructive</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icterus </a:t>
            </a:r>
            <a:r>
              <a:rPr lang="en" sz="1600" dirty="0" smtClean="0">
                <a:latin typeface="Arial" pitchFamily="34" charset="0"/>
                <a:cs typeface="Arial" pitchFamily="34" charset="0"/>
              </a:rPr>
              <a:t>)</a:t>
            </a:r>
            <a:endParaRPr lang="sr-Cyrl-CS" sz="1600" dirty="0">
              <a:latin typeface="Arial" pitchFamily="34" charset="0"/>
              <a:cs typeface="Arial" pitchFamily="34" charset="0"/>
            </a:endParaRPr>
          </a:p>
          <a:p>
            <a:pPr marL="285750" indent="-285750">
              <a:lnSpc>
                <a:spcPct val="150000"/>
              </a:lnSpc>
              <a:buFont typeface="Arial" pitchFamily="34" charset="0"/>
              <a:buChar char="•"/>
              <a:defRPr/>
            </a:pPr>
            <a:r>
              <a:rPr lang="en" sz="1600" dirty="0">
                <a:latin typeface="Arial" pitchFamily="34" charset="0"/>
                <a:cs typeface="Arial" pitchFamily="34" charset="0"/>
              </a:rPr>
              <a:t>Stool white "like lime" ( </a:t>
            </a:r>
            <a:r>
              <a:rPr lang="en" sz="1600" dirty="0" err="1">
                <a:latin typeface="Arial" pitchFamily="34" charset="0"/>
                <a:cs typeface="Arial" pitchFamily="34" charset="0"/>
              </a:rPr>
              <a:t>alcoholic ), urine dark, the color of </a:t>
            </a:r>
            <a:r>
              <a:rPr lang="en" sz="1600" dirty="0" smtClean="0">
                <a:latin typeface="Arial" pitchFamily="34" charset="0"/>
                <a:cs typeface="Arial" pitchFamily="34" charset="0"/>
              </a:rPr>
              <a:t>" </a:t>
            </a:r>
            <a:r>
              <a:rPr lang="en" sz="1600" dirty="0">
                <a:latin typeface="Arial" pitchFamily="34" charset="0"/>
                <a:cs typeface="Arial" pitchFamily="34" charset="0"/>
              </a:rPr>
              <a:t>black beer" (direct</a:t>
            </a:r>
          </a:p>
          <a:p>
            <a:pPr marL="285750" indent="-285750">
              <a:lnSpc>
                <a:spcPct val="150000"/>
              </a:lnSpc>
              <a:buFont typeface="Arial" pitchFamily="34" charset="0"/>
              <a:buChar char="•"/>
              <a:defRPr/>
            </a:pPr>
            <a:r>
              <a:rPr lang="en" sz="1600" dirty="0" err="1" smtClean="0">
                <a:latin typeface="Arial" pitchFamily="34" charset="0"/>
                <a:cs typeface="Arial" pitchFamily="34" charset="0"/>
              </a:rPr>
              <a:t>bilirubin</a:t>
            </a:r>
            <a:r>
              <a:rPr lang="en" sz="1600" dirty="0" smtClean="0">
                <a:latin typeface="Arial" pitchFamily="34" charset="0"/>
                <a:cs typeface="Arial" pitchFamily="34" charset="0"/>
              </a:rPr>
              <a:t> </a:t>
            </a:r>
            <a:r>
              <a:rPr lang="en" sz="1600" dirty="0">
                <a:latin typeface="Arial" pitchFamily="34" charset="0"/>
                <a:cs typeface="Arial" pitchFamily="34" charset="0"/>
              </a:rPr>
              <a:t>in the urine </a:t>
            </a:r>
            <a:r>
              <a:rPr lang="en" sz="1600" dirty="0" smtClean="0">
                <a:latin typeface="Arial" pitchFamily="34" charset="0"/>
                <a:cs typeface="Arial" pitchFamily="34" charset="0"/>
              </a:rPr>
              <a:t>)-complete </a:t>
            </a:r>
            <a:r>
              <a:rPr lang="en" sz="1600" dirty="0">
                <a:latin typeface="Arial" pitchFamily="34" charset="0"/>
                <a:cs typeface="Arial" pitchFamily="34" charset="0"/>
              </a:rPr>
              <a:t>obstruction of the bile ducts</a:t>
            </a:r>
          </a:p>
          <a:p>
            <a:pPr marL="285750" indent="-285750">
              <a:lnSpc>
                <a:spcPct val="150000"/>
              </a:lnSpc>
              <a:buFont typeface="Arial" pitchFamily="34" charset="0"/>
              <a:buChar char="•"/>
              <a:defRPr/>
            </a:pPr>
            <a:r>
              <a:rPr lang="en" sz="1600" dirty="0" smtClean="0">
                <a:latin typeface="Arial" pitchFamily="34" charset="0"/>
                <a:cs typeface="Arial" pitchFamily="34" charset="0"/>
              </a:rPr>
              <a:t>The </a:t>
            </a:r>
            <a:r>
              <a:rPr lang="en" sz="1600" dirty="0">
                <a:latin typeface="Arial" pitchFamily="34" charset="0"/>
                <a:cs typeface="Arial" pitchFamily="34" charset="0"/>
              </a:rPr>
              <a:t>skin is yellow "straw-colored", the urine is normally </a:t>
            </a:r>
            <a:r>
              <a:rPr lang="en" sz="1600" dirty="0" err="1" smtClean="0">
                <a:latin typeface="Arial" pitchFamily="34" charset="0"/>
                <a:cs typeface="Arial" pitchFamily="34" charset="0"/>
              </a:rPr>
              <a:t>discolored </a:t>
            </a:r>
            <a:r>
              <a:rPr lang="en" sz="1600" dirty="0" smtClean="0">
                <a:latin typeface="Arial" pitchFamily="34" charset="0"/>
                <a:cs typeface="Arial" pitchFamily="34" charset="0"/>
              </a:rPr>
              <a:t>(indirect </a:t>
            </a:r>
            <a:r>
              <a:rPr lang="en" sz="1600" dirty="0" err="1" smtClean="0">
                <a:latin typeface="Arial" pitchFamily="34" charset="0"/>
                <a:cs typeface="Arial" pitchFamily="34" charset="0"/>
              </a:rPr>
              <a:t>bilirubin </a:t>
            </a:r>
            <a:r>
              <a:rPr lang="en" sz="1600" dirty="0" smtClean="0">
                <a:latin typeface="Arial" pitchFamily="34" charset="0"/>
                <a:cs typeface="Arial" pitchFamily="34" charset="0"/>
              </a:rPr>
              <a:t>is not excreted through the kidneys), </a:t>
            </a:r>
            <a:r>
              <a:rPr lang="en" sz="1600" dirty="0" err="1">
                <a:latin typeface="Arial" pitchFamily="34" charset="0"/>
                <a:cs typeface="Arial" pitchFamily="34" charset="0"/>
              </a:rPr>
              <a:t>hypercholic</a:t>
            </a:r>
            <a:r>
              <a:rPr lang="en" sz="1600" dirty="0">
                <a:latin typeface="Arial" pitchFamily="34" charset="0"/>
                <a:cs typeface="Arial" pitchFamily="34" charset="0"/>
              </a:rPr>
              <a:t> </a:t>
            </a:r>
            <a:r>
              <a:rPr lang="en" sz="1600" dirty="0" smtClean="0">
                <a:latin typeface="Arial" pitchFamily="34" charset="0"/>
                <a:cs typeface="Arial" pitchFamily="34" charset="0"/>
              </a:rPr>
              <a:t>stool (increased excretion </a:t>
            </a:r>
            <a:r>
              <a:rPr lang="en" sz="1600" dirty="0" err="1" smtClean="0">
                <a:latin typeface="Arial" pitchFamily="34" charset="0"/>
                <a:cs typeface="Arial" pitchFamily="34" charset="0"/>
              </a:rPr>
              <a:t>of bilirubin </a:t>
            </a:r>
            <a:r>
              <a:rPr lang="en" sz="1600" dirty="0" smtClean="0">
                <a:latin typeface="Arial" pitchFamily="34" charset="0"/>
                <a:cs typeface="Arial" pitchFamily="34" charset="0"/>
              </a:rPr>
              <a:t>through the liver and intestines) - increased concentration of indirect </a:t>
            </a:r>
            <a:r>
              <a:rPr lang="en" sz="1600" dirty="0" err="1" smtClean="0">
                <a:latin typeface="Arial" pitchFamily="34" charset="0"/>
                <a:cs typeface="Arial" pitchFamily="34" charset="0"/>
              </a:rPr>
              <a:t>bilirubin </a:t>
            </a:r>
            <a:r>
              <a:rPr lang="en" sz="1600" dirty="0" smtClean="0">
                <a:latin typeface="Arial" pitchFamily="34" charset="0"/>
                <a:cs typeface="Arial" pitchFamily="34" charset="0"/>
              </a:rPr>
              <a:t>in the blood due to increased </a:t>
            </a:r>
            <a:r>
              <a:rPr lang="en" sz="1600" dirty="0" err="1" smtClean="0">
                <a:latin typeface="Arial" pitchFamily="34" charset="0"/>
                <a:cs typeface="Arial" pitchFamily="34" charset="0"/>
              </a:rPr>
              <a:t>hemolysis</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erythrocytes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hemolytic</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icterus </a:t>
            </a:r>
            <a:r>
              <a:rPr lang="en" sz="1600" dirty="0" smtClean="0">
                <a:latin typeface="Arial" pitchFamily="34" charset="0"/>
                <a:cs typeface="Arial" pitchFamily="34" charset="0"/>
              </a:rPr>
              <a:t>)</a:t>
            </a:r>
          </a:p>
          <a:p>
            <a:pPr>
              <a:lnSpc>
                <a:spcPct val="150000"/>
              </a:lnSpc>
              <a:buFontTx/>
              <a:buNone/>
              <a:defRPr/>
            </a:pPr>
            <a:r>
              <a:rPr lang="en" sz="1600" b="1" dirty="0" smtClean="0">
                <a:latin typeface="Arial" pitchFamily="34" charset="0"/>
                <a:cs typeface="Arial" pitchFamily="34" charset="0"/>
              </a:rPr>
              <a:t>2</a:t>
            </a:r>
            <a:r>
              <a:rPr lang="en" sz="1600" b="1" dirty="0" smtClean="0">
                <a:latin typeface="Arial" pitchFamily="34" charset="0"/>
                <a:cs typeface="Arial" pitchFamily="34" charset="0"/>
              </a:rPr>
              <a:t>. PAIN UNDER THE RIGHT RIB ARCH </a:t>
            </a:r>
            <a:r>
              <a:rPr lang="en" sz="1600" dirty="0" smtClean="0">
                <a:latin typeface="Arial" pitchFamily="34" charset="0"/>
                <a:cs typeface="Arial" pitchFamily="34" charset="0"/>
              </a:rPr>
              <a:t>- </a:t>
            </a:r>
            <a:r>
              <a:rPr lang="en" sz="1600" dirty="0">
                <a:latin typeface="Arial" pitchFamily="34" charset="0"/>
                <a:cs typeface="Arial" pitchFamily="34" charset="0"/>
              </a:rPr>
              <a:t>increase in the volume of the liver</a:t>
            </a:r>
            <a:endParaRPr lang="sr-Latn-CS" sz="1600" dirty="0">
              <a:latin typeface="Arial" pitchFamily="34" charset="0"/>
              <a:cs typeface="Arial" pitchFamily="34" charset="0"/>
            </a:endParaRPr>
          </a:p>
        </p:txBody>
      </p:sp>
      <p:pic>
        <p:nvPicPr>
          <p:cNvPr id="3" name="Picture 11" descr="0000001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a:xfrm>
            <a:off x="7239001" y="38099"/>
            <a:ext cx="1838054" cy="1118439"/>
          </a:xfrm>
          <a:prstGeom prst="rect">
            <a:avLst/>
          </a:prstGeom>
          <a:noFill/>
        </p:spPr>
      </p:pic>
    </p:spTree>
    <p:extLst>
      <p:ext uri="{BB962C8B-B14F-4D97-AF65-F5344CB8AC3E}">
        <p14:creationId xmlns="" xmlns:p14="http://schemas.microsoft.com/office/powerpoint/2010/main" val="26304868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7800" y="249823"/>
            <a:ext cx="8686800" cy="6001643"/>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LIVER CIRRHOSIS</a:t>
            </a:r>
          </a:p>
          <a:p>
            <a:pPr marL="285750" indent="-285750">
              <a:lnSpc>
                <a:spcPct val="150000"/>
              </a:lnSpc>
              <a:buFont typeface="Arial" pitchFamily="34" charset="0"/>
              <a:buChar char="•"/>
            </a:pPr>
            <a:r>
              <a:rPr lang="en" sz="1600" dirty="0" err="1" smtClean="0">
                <a:latin typeface="Arial" pitchFamily="34" charset="0"/>
                <a:cs typeface="Arial" pitchFamily="34" charset="0"/>
              </a:rPr>
              <a:t>Spider</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nevi </a:t>
            </a:r>
            <a:r>
              <a:rPr lang="en" sz="1600" dirty="0" smtClean="0">
                <a:latin typeface="Arial" pitchFamily="34" charset="0"/>
                <a:cs typeface="Arial" pitchFamily="34" charset="0"/>
              </a:rPr>
              <a:t>- radiating expansions of small </a:t>
            </a:r>
            <a:r>
              <a:rPr lang="en" sz="1600" dirty="0" err="1" smtClean="0">
                <a:latin typeface="Arial" pitchFamily="34" charset="0"/>
                <a:cs typeface="Arial" pitchFamily="34" charset="0"/>
              </a:rPr>
              <a:t>arterioles </a:t>
            </a:r>
            <a:r>
              <a:rPr lang="en" sz="1600" dirty="0" smtClean="0">
                <a:latin typeface="Arial" pitchFamily="34" charset="0"/>
                <a:cs typeface="Arial" pitchFamily="34" charset="0"/>
              </a:rPr>
              <a:t>behind the sternum, upper part of the chest, shoulders, rarely on the extremities</a:t>
            </a:r>
          </a:p>
          <a:p>
            <a:pPr marL="285750" indent="-285750">
              <a:lnSpc>
                <a:spcPct val="150000"/>
              </a:lnSpc>
              <a:buFont typeface="Arial" pitchFamily="34" charset="0"/>
              <a:buChar char="•"/>
            </a:pPr>
            <a:r>
              <a:rPr lang="en" sz="1600" dirty="0" err="1" smtClean="0">
                <a:latin typeface="Arial" pitchFamily="34" charset="0"/>
                <a:cs typeface="Arial" pitchFamily="34" charset="0"/>
              </a:rPr>
              <a:t>Ascites </a:t>
            </a:r>
            <a:r>
              <a:rPr lang="en" sz="1600" dirty="0" smtClean="0">
                <a:latin typeface="Arial" pitchFamily="34" charset="0"/>
                <a:cs typeface="Arial" pitchFamily="34" charset="0"/>
              </a:rPr>
              <a:t>- fluid in the abdominal cavity (portal hypertension)</a:t>
            </a:r>
          </a:p>
          <a:p>
            <a:pPr marL="285750" indent="-285750">
              <a:lnSpc>
                <a:spcPct val="150000"/>
              </a:lnSpc>
              <a:buFont typeface="Arial" pitchFamily="34" charset="0"/>
              <a:buChar char="•"/>
            </a:pPr>
            <a:r>
              <a:rPr lang="en" sz="1600" dirty="0" smtClean="0">
                <a:latin typeface="Arial" pitchFamily="34" charset="0"/>
                <a:cs typeface="Arial" pitchFamily="34" charset="0"/>
              </a:rPr>
              <a:t>Development of collateral blood flow via gastric and </a:t>
            </a:r>
            <a:r>
              <a:rPr lang="en" sz="1600" dirty="0" err="1" smtClean="0">
                <a:latin typeface="Arial" pitchFamily="34" charset="0"/>
                <a:cs typeface="Arial" pitchFamily="34" charset="0"/>
              </a:rPr>
              <a:t>esophageal </a:t>
            </a:r>
            <a:r>
              <a:rPr lang="en" sz="1600" dirty="0" smtClean="0">
                <a:latin typeface="Arial" pitchFamily="34" charset="0"/>
                <a:cs typeface="Arial" pitchFamily="34" charset="0"/>
              </a:rPr>
              <a:t>veins, as well as subcutaneous veins (blood from the portal vein system is transferred to the superior vena cava system and the right heart)</a:t>
            </a:r>
          </a:p>
          <a:p>
            <a:pPr marL="285750" indent="-285750">
              <a:lnSpc>
                <a:spcPct val="150000"/>
              </a:lnSpc>
              <a:buFont typeface="Arial" pitchFamily="34" charset="0"/>
              <a:buChar char="•"/>
            </a:pPr>
            <a:r>
              <a:rPr lang="en" sz="1600" dirty="0" err="1" smtClean="0">
                <a:latin typeface="Arial" pitchFamily="34" charset="0"/>
                <a:cs typeface="Arial" pitchFamily="34" charset="0"/>
              </a:rPr>
              <a:t>insufficiency </a:t>
            </a:r>
            <a:r>
              <a:rPr lang="en" sz="1600" dirty="0" smtClean="0">
                <a:latin typeface="Arial" pitchFamily="34" charset="0"/>
                <a:cs typeface="Arial" pitchFamily="34" charset="0"/>
              </a:rPr>
              <a:t>-nervous, psychological, </a:t>
            </a:r>
            <a:r>
              <a:rPr lang="en" sz="1600" dirty="0" err="1" smtClean="0">
                <a:latin typeface="Arial" pitchFamily="34" charset="0"/>
                <a:cs typeface="Arial" pitchFamily="34" charset="0"/>
              </a:rPr>
              <a:t>metabolic </a:t>
            </a:r>
            <a:r>
              <a:rPr lang="en" sz="1600" dirty="0" smtClean="0">
                <a:latin typeface="Arial" pitchFamily="34" charset="0"/>
                <a:cs typeface="Arial" pitchFamily="34" charset="0"/>
              </a:rPr>
              <a:t>disorders</a:t>
            </a:r>
          </a:p>
          <a:p>
            <a:pPr marL="285750" indent="-285750">
              <a:lnSpc>
                <a:spcPct val="150000"/>
              </a:lnSpc>
              <a:buFont typeface="Arial" pitchFamily="34" charset="0"/>
              <a:buChar char="•"/>
            </a:pPr>
            <a:r>
              <a:rPr lang="en" sz="1600" dirty="0" smtClean="0">
                <a:latin typeface="Arial" pitchFamily="34" charset="0"/>
                <a:cs typeface="Arial" pitchFamily="34" charset="0"/>
              </a:rPr>
              <a:t>Malaise, apathy, restlessness, fainting, vomiting, diarrhea, loss of appetite, </a:t>
            </a:r>
            <a:r>
              <a:rPr lang="en" sz="1600" dirty="0" err="1" smtClean="0">
                <a:latin typeface="Arial" pitchFamily="34" charset="0"/>
                <a:cs typeface="Arial" pitchFamily="34" charset="0"/>
              </a:rPr>
              <a:t>flatulence</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Earthy-yellow </a:t>
            </a:r>
            <a:r>
              <a:rPr lang="en" sz="1600" dirty="0" err="1" smtClean="0">
                <a:latin typeface="Arial" pitchFamily="34" charset="0"/>
                <a:cs typeface="Arial" pitchFamily="34" charset="0"/>
              </a:rPr>
              <a:t>discolouration </a:t>
            </a:r>
            <a:r>
              <a:rPr lang="en" sz="1600" dirty="0" smtClean="0">
                <a:latin typeface="Arial" pitchFamily="34" charset="0"/>
                <a:cs typeface="Arial" pitchFamily="34" charset="0"/>
              </a:rPr>
              <a:t>with </a:t>
            </a:r>
            <a:r>
              <a:rPr lang="en" sz="1600" dirty="0" err="1" smtClean="0">
                <a:latin typeface="Arial" pitchFamily="34" charset="0"/>
                <a:cs typeface="Arial" pitchFamily="34" charset="0"/>
              </a:rPr>
              <a:t>subicterus </a:t>
            </a:r>
            <a:r>
              <a:rPr lang="en" sz="1600" dirty="0" smtClean="0">
                <a:latin typeface="Arial" pitchFamily="34" charset="0"/>
                <a:cs typeface="Arial" pitchFamily="34" charset="0"/>
              </a:rPr>
              <a:t>, with dark </a:t>
            </a:r>
            <a:r>
              <a:rPr lang="en" sz="1600" dirty="0" err="1" smtClean="0">
                <a:latin typeface="Arial" pitchFamily="34" charset="0"/>
                <a:cs typeface="Arial" pitchFamily="34" charset="0"/>
              </a:rPr>
              <a:t>circles bordering the lower eyelids </a:t>
            </a:r>
            <a:r>
              <a:rPr lang="en" sz="1600" dirty="0" smtClean="0">
                <a:latin typeface="Arial" pitchFamily="34" charset="0"/>
                <a:cs typeface="Arial" pitchFamily="34" charset="0"/>
              </a:rPr>
              <a:t>, the presence </a:t>
            </a:r>
            <a:r>
              <a:rPr lang="en" sz="1600" dirty="0" err="1" smtClean="0">
                <a:latin typeface="Arial" pitchFamily="34" charset="0"/>
                <a:cs typeface="Arial" pitchFamily="34" charset="0"/>
              </a:rPr>
              <a:t>of palmar</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erythema</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Wrinkled skin, dry, reduced hairiness</a:t>
            </a:r>
          </a:p>
          <a:p>
            <a:pPr marL="285750" indent="-285750">
              <a:lnSpc>
                <a:spcPct val="150000"/>
              </a:lnSpc>
              <a:buFont typeface="Arial" pitchFamily="34" charset="0"/>
              <a:buChar char="•"/>
            </a:pPr>
            <a:r>
              <a:rPr lang="en" sz="1600" dirty="0" smtClean="0">
                <a:latin typeface="Arial" pitchFamily="34" charset="0"/>
                <a:cs typeface="Arial" pitchFamily="34" charset="0"/>
              </a:rPr>
              <a:t>Tongue and lips red, </a:t>
            </a:r>
            <a:r>
              <a:rPr lang="en" sz="1600" dirty="0" err="1" smtClean="0">
                <a:latin typeface="Arial" pitchFamily="34" charset="0"/>
                <a:cs typeface="Arial" pitchFamily="34" charset="0"/>
              </a:rPr>
              <a:t>fetor </a:t>
            </a:r>
            <a:r>
              <a:rPr lang="en" sz="1600" dirty="0" smtClean="0">
                <a:latin typeface="Arial" pitchFamily="34" charset="0"/>
                <a:cs typeface="Arial" pitchFamily="34" charset="0"/>
              </a:rPr>
              <a:t>ex ore</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err="1" smtClean="0">
                <a:latin typeface="Arial" pitchFamily="34" charset="0"/>
                <a:cs typeface="Arial" pitchFamily="34" charset="0"/>
              </a:rPr>
              <a:t>Oliguria </a:t>
            </a:r>
            <a:r>
              <a:rPr lang="en" sz="1600" dirty="0" smtClean="0">
                <a:latin typeface="Arial" pitchFamily="34" charset="0"/>
                <a:cs typeface="Arial" pitchFamily="34" charset="0"/>
              </a:rPr>
              <a:t>subcutaneous bleeding</a:t>
            </a:r>
          </a:p>
          <a:p>
            <a:pPr marL="285750" indent="-285750">
              <a:lnSpc>
                <a:spcPct val="150000"/>
              </a:lnSpc>
              <a:buFont typeface="Arial" pitchFamily="34" charset="0"/>
              <a:buChar char="•"/>
            </a:pPr>
            <a:r>
              <a:rPr lang="en" sz="1600" dirty="0" err="1" smtClean="0">
                <a:latin typeface="Arial" pitchFamily="34" charset="0"/>
                <a:cs typeface="Arial" pitchFamily="34" charset="0"/>
              </a:rPr>
              <a:t>Hepatic </a:t>
            </a:r>
            <a:r>
              <a:rPr lang="en" sz="1600" dirty="0" smtClean="0">
                <a:latin typeface="Arial" pitchFamily="34" charset="0"/>
                <a:cs typeface="Arial" pitchFamily="34" charset="0"/>
              </a:rPr>
              <a:t>coma</a:t>
            </a: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27000596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x007"/>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04800" y="228601"/>
            <a:ext cx="3505200" cy="3352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4" descr="x00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208327" y="221776"/>
            <a:ext cx="3886200" cy="35052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4" descr="x00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134402" y="3886200"/>
            <a:ext cx="3657600" cy="2971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Box 4"/>
          <p:cNvSpPr txBox="1"/>
          <p:nvPr/>
        </p:nvSpPr>
        <p:spPr>
          <a:xfrm>
            <a:off x="6243069" y="773668"/>
            <a:ext cx="1633781" cy="369332"/>
          </a:xfrm>
          <a:prstGeom prst="rect">
            <a:avLst/>
          </a:prstGeom>
          <a:noFill/>
        </p:spPr>
        <p:txBody>
          <a:bodyPr wrap="none" rtlCol="0">
            <a:spAutoFit/>
          </a:bodyPr>
          <a:lstStyle/>
          <a:p>
            <a:r>
              <a:rPr lang="en" b="1" dirty="0" err="1" smtClean="0">
                <a:latin typeface="Arial" pitchFamily="34" charset="0"/>
                <a:cs typeface="Arial" pitchFamily="34" charset="0"/>
              </a:rPr>
              <a:t>Spider</a:t>
            </a:r>
            <a:r>
              <a:rPr lang="en" b="1" dirty="0" smtClean="0">
                <a:latin typeface="Arial" pitchFamily="34" charset="0"/>
                <a:cs typeface="Arial" pitchFamily="34" charset="0"/>
              </a:rPr>
              <a:t> </a:t>
            </a:r>
            <a:r>
              <a:rPr lang="en" b="1" dirty="0" err="1" smtClean="0">
                <a:latin typeface="Arial" pitchFamily="34" charset="0"/>
                <a:cs typeface="Arial" pitchFamily="34" charset="0"/>
              </a:rPr>
              <a:t>nevus</a:t>
            </a:r>
            <a:endParaRPr lang="sr-Cyrl-RS" b="1" dirty="0">
              <a:latin typeface="Arial" pitchFamily="34" charset="0"/>
              <a:cs typeface="Arial" pitchFamily="34" charset="0"/>
            </a:endParaRPr>
          </a:p>
        </p:txBody>
      </p:sp>
      <p:sp>
        <p:nvSpPr>
          <p:cNvPr id="6" name="TextBox 5"/>
          <p:cNvSpPr txBox="1"/>
          <p:nvPr/>
        </p:nvSpPr>
        <p:spPr>
          <a:xfrm>
            <a:off x="1053898" y="1974376"/>
            <a:ext cx="1531188" cy="646331"/>
          </a:xfrm>
          <a:prstGeom prst="rect">
            <a:avLst/>
          </a:prstGeom>
          <a:noFill/>
        </p:spPr>
        <p:txBody>
          <a:bodyPr wrap="none" rtlCol="0">
            <a:spAutoFit/>
          </a:bodyPr>
          <a:lstStyle/>
          <a:p>
            <a:r>
              <a:rPr lang="en" b="1" dirty="0" err="1" smtClean="0">
                <a:latin typeface="Arial" pitchFamily="34" charset="0"/>
                <a:cs typeface="Arial" pitchFamily="34" charset="0"/>
              </a:rPr>
              <a:t>Ecchymosis</a:t>
            </a:r>
            <a:endParaRPr lang="sr-Latn-RS" b="1" dirty="0" smtClean="0">
              <a:latin typeface="Arial" pitchFamily="34" charset="0"/>
              <a:cs typeface="Arial" pitchFamily="34" charset="0"/>
            </a:endParaRPr>
          </a:p>
          <a:p>
            <a:endParaRPr lang="sr-Cyrl-RS" dirty="0"/>
          </a:p>
        </p:txBody>
      </p:sp>
      <p:sp>
        <p:nvSpPr>
          <p:cNvPr id="7" name="TextBox 6"/>
          <p:cNvSpPr txBox="1"/>
          <p:nvPr/>
        </p:nvSpPr>
        <p:spPr>
          <a:xfrm>
            <a:off x="6179379" y="5715000"/>
            <a:ext cx="2232086" cy="369332"/>
          </a:xfrm>
          <a:prstGeom prst="rect">
            <a:avLst/>
          </a:prstGeom>
          <a:noFill/>
        </p:spPr>
        <p:txBody>
          <a:bodyPr wrap="none" rtlCol="0">
            <a:spAutoFit/>
          </a:bodyPr>
          <a:lstStyle/>
          <a:p>
            <a:r>
              <a:rPr lang="en" b="1" dirty="0" err="1" smtClean="0">
                <a:latin typeface="Arial" pitchFamily="34" charset="0"/>
                <a:cs typeface="Arial" pitchFamily="34" charset="0"/>
              </a:rPr>
              <a:t>Palmar</a:t>
            </a:r>
            <a:r>
              <a:rPr lang="en" b="1" dirty="0" smtClean="0">
                <a:latin typeface="Arial" pitchFamily="34" charset="0"/>
                <a:cs typeface="Arial" pitchFamily="34" charset="0"/>
              </a:rPr>
              <a:t> </a:t>
            </a:r>
            <a:r>
              <a:rPr lang="en" b="1" dirty="0" err="1" smtClean="0">
                <a:latin typeface="Arial" pitchFamily="34" charset="0"/>
                <a:cs typeface="Arial" pitchFamily="34" charset="0"/>
              </a:rPr>
              <a:t>erythema</a:t>
            </a:r>
            <a:endParaRPr lang="sr-Cyrl-RS" b="1" dirty="0">
              <a:latin typeface="Arial" pitchFamily="34" charset="0"/>
              <a:cs typeface="Arial" pitchFamily="34" charset="0"/>
            </a:endParaRPr>
          </a:p>
        </p:txBody>
      </p:sp>
      <p:pic>
        <p:nvPicPr>
          <p:cNvPr id="8" name="Picture 7" descr="Описание: cirrosis-hepatica-2"/>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94368" y="3765077"/>
            <a:ext cx="3691832" cy="2843785"/>
          </a:xfrm>
          <a:prstGeom prst="rect">
            <a:avLst/>
          </a:prstGeom>
          <a:noFill/>
          <a:ln>
            <a:noFill/>
          </a:ln>
        </p:spPr>
      </p:pic>
    </p:spTree>
    <p:extLst>
      <p:ext uri="{BB962C8B-B14F-4D97-AF65-F5344CB8AC3E}">
        <p14:creationId xmlns="" xmlns:p14="http://schemas.microsoft.com/office/powerpoint/2010/main" val="7354533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50103"/>
            <a:ext cx="8534400" cy="5878532"/>
          </a:xfrm>
          <a:prstGeom prst="rect">
            <a:avLst/>
          </a:prstGeom>
          <a:noFill/>
        </p:spPr>
        <p:txBody>
          <a:bodyPr wrap="square" rtlCol="0">
            <a:spAutoFit/>
          </a:bodyPr>
          <a:lstStyle/>
          <a:p>
            <a:pPr>
              <a:defRPr/>
            </a:pPr>
            <a:r>
              <a:rPr lang="en" sz="1600" b="1" dirty="0">
                <a:latin typeface="Arial" pitchFamily="34" charset="0"/>
                <a:cs typeface="Arial" pitchFamily="34" charset="0"/>
              </a:rPr>
              <a:t>SYMPTOMS IN </a:t>
            </a:r>
            <a:r>
              <a:rPr lang="en" sz="1600" b="1" dirty="0" smtClean="0">
                <a:latin typeface="Arial" pitchFamily="34" charset="0"/>
                <a:cs typeface="Arial" pitchFamily="34" charset="0"/>
              </a:rPr>
              <a:t>GALL BLADDER DISEASES</a:t>
            </a:r>
          </a:p>
          <a:p>
            <a:pPr>
              <a:defRPr/>
            </a:pPr>
            <a:endParaRPr lang="sr-Cyrl-RS" sz="1600" b="1" dirty="0">
              <a:latin typeface="Arial" pitchFamily="34" charset="0"/>
              <a:cs typeface="Arial" pitchFamily="34" charset="0"/>
            </a:endParaRPr>
          </a:p>
          <a:p>
            <a:pPr marL="285750" indent="-285750">
              <a:buFont typeface="Arial" pitchFamily="34" charset="0"/>
              <a:buChar char="•"/>
              <a:defRPr/>
            </a:pPr>
            <a:r>
              <a:rPr lang="en" sz="1600" dirty="0" err="1" smtClean="0">
                <a:latin typeface="Arial" pitchFamily="34" charset="0"/>
                <a:cs typeface="Arial" pitchFamily="34" charset="0"/>
              </a:rPr>
              <a:t>Cholecystitis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cholelithiasis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choledocholithiasis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pericholecystitis</a:t>
            </a:r>
            <a:endParaRPr lang="sr-Cyrl-RS" sz="1600" dirty="0" smtClean="0">
              <a:latin typeface="Arial" pitchFamily="34" charset="0"/>
              <a:cs typeface="Arial" pitchFamily="34" charset="0"/>
            </a:endParaRPr>
          </a:p>
          <a:p>
            <a:pPr>
              <a:defRPr/>
            </a:pPr>
            <a:endParaRPr lang="sr-Cyrl-RS" sz="1600" b="1" dirty="0" smtClean="0">
              <a:latin typeface="Arial" pitchFamily="34" charset="0"/>
              <a:cs typeface="Arial" pitchFamily="34" charset="0"/>
            </a:endParaRPr>
          </a:p>
          <a:p>
            <a:pPr>
              <a:lnSpc>
                <a:spcPct val="150000"/>
              </a:lnSpc>
              <a:defRPr/>
            </a:pPr>
            <a:r>
              <a:rPr lang="en" sz="1600" b="1" dirty="0" smtClean="0">
                <a:latin typeface="Arial" pitchFamily="34" charset="0"/>
                <a:cs typeface="Arial" pitchFamily="34" charset="0"/>
              </a:rPr>
              <a:t>1. PAIN </a:t>
            </a:r>
            <a:r>
              <a:rPr lang="en" sz="1600" b="1" dirty="0">
                <a:latin typeface="Arial" pitchFamily="34" charset="0"/>
                <a:cs typeface="Arial" pitchFamily="34" charset="0"/>
              </a:rPr>
              <a:t>UNDER </a:t>
            </a:r>
            <a:r>
              <a:rPr lang="en" sz="1600" b="1" dirty="0" smtClean="0">
                <a:latin typeface="Arial" pitchFamily="34" charset="0"/>
                <a:cs typeface="Arial" pitchFamily="34" charset="0"/>
              </a:rPr>
              <a:t>THE RIGHT RIB ARCH</a:t>
            </a:r>
            <a:endParaRPr lang="sr-Cyrl-CS" sz="1600" b="1" dirty="0">
              <a:latin typeface="Arial" pitchFamily="34" charset="0"/>
              <a:cs typeface="Arial" pitchFamily="34" charset="0"/>
            </a:endParaRPr>
          </a:p>
          <a:p>
            <a:pPr marL="457200" indent="-457200">
              <a:lnSpc>
                <a:spcPct val="150000"/>
              </a:lnSpc>
              <a:buFont typeface="Arial" pitchFamily="34" charset="0"/>
              <a:buChar char="•"/>
              <a:defRPr/>
            </a:pPr>
            <a:r>
              <a:rPr lang="en" sz="1600" dirty="0">
                <a:latin typeface="Arial" pitchFamily="34" charset="0"/>
                <a:cs typeface="Arial" pitchFamily="34" charset="0"/>
              </a:rPr>
              <a:t>Spreading </a:t>
            </a:r>
            <a:r>
              <a:rPr lang="en" sz="1600" dirty="0" smtClean="0">
                <a:latin typeface="Arial" pitchFamily="34" charset="0"/>
                <a:cs typeface="Arial" pitchFamily="34" charset="0"/>
              </a:rPr>
              <a:t>towards </a:t>
            </a:r>
            <a:r>
              <a:rPr lang="en" sz="1600" dirty="0">
                <a:latin typeface="Arial" pitchFamily="34" charset="0"/>
                <a:cs typeface="Arial" pitchFamily="34" charset="0"/>
              </a:rPr>
              <a:t>the right </a:t>
            </a:r>
            <a:r>
              <a:rPr lang="en" sz="1600" dirty="0" smtClean="0">
                <a:latin typeface="Arial" pitchFamily="34" charset="0"/>
                <a:cs typeface="Arial" pitchFamily="34" charset="0"/>
              </a:rPr>
              <a:t>scapula, sometimes into the surrounding regions and into the back</a:t>
            </a:r>
            <a:endParaRPr lang="sr-Cyrl-CS" sz="1600" dirty="0">
              <a:latin typeface="Arial" pitchFamily="34" charset="0"/>
              <a:cs typeface="Arial" pitchFamily="34" charset="0"/>
            </a:endParaRPr>
          </a:p>
          <a:p>
            <a:pPr marL="457200" indent="-457200">
              <a:lnSpc>
                <a:spcPct val="150000"/>
              </a:lnSpc>
              <a:buFont typeface="Arial" pitchFamily="34" charset="0"/>
              <a:buChar char="•"/>
              <a:defRPr/>
            </a:pPr>
            <a:r>
              <a:rPr lang="en" sz="1600" dirty="0">
                <a:latin typeface="Arial" pitchFamily="34" charset="0"/>
                <a:cs typeface="Arial" pitchFamily="34" charset="0"/>
              </a:rPr>
              <a:t>Sometimes in the form </a:t>
            </a:r>
            <a:r>
              <a:rPr lang="en" sz="1600" dirty="0" smtClean="0">
                <a:latin typeface="Arial" pitchFamily="34" charset="0"/>
                <a:cs typeface="Arial" pitchFamily="34" charset="0"/>
              </a:rPr>
              <a:t>of colic</a:t>
            </a:r>
          </a:p>
          <a:p>
            <a:pPr marL="457200" indent="-457200">
              <a:lnSpc>
                <a:spcPct val="150000"/>
              </a:lnSpc>
              <a:buFont typeface="Arial" pitchFamily="34" charset="0"/>
              <a:buChar char="•"/>
              <a:defRPr/>
            </a:pPr>
            <a:r>
              <a:rPr lang="en" sz="1600" dirty="0" smtClean="0">
                <a:latin typeface="Arial" pitchFamily="34" charset="0"/>
                <a:cs typeface="Arial" pitchFamily="34" charset="0"/>
              </a:rPr>
              <a:t>Winter, chills, shivering, temperature jump-inflammation of the gall bladder</a:t>
            </a:r>
            <a:endParaRPr lang="sr-Cyrl-CS" sz="1600" dirty="0">
              <a:latin typeface="Arial" pitchFamily="34" charset="0"/>
              <a:cs typeface="Arial" pitchFamily="34" charset="0"/>
            </a:endParaRPr>
          </a:p>
          <a:p>
            <a:pPr marL="457200" indent="-457200">
              <a:lnSpc>
                <a:spcPct val="150000"/>
              </a:lnSpc>
              <a:buFont typeface="Arial" pitchFamily="34" charset="0"/>
              <a:buChar char="•"/>
              <a:defRPr/>
            </a:pPr>
            <a:r>
              <a:rPr lang="en" sz="1600" dirty="0" smtClean="0">
                <a:latin typeface="Arial" pitchFamily="34" charset="0"/>
                <a:cs typeface="Arial" pitchFamily="34" charset="0"/>
              </a:rPr>
              <a:t>The patient </a:t>
            </a:r>
            <a:r>
              <a:rPr lang="en" sz="1600" dirty="0">
                <a:latin typeface="Arial" pitchFamily="34" charset="0"/>
                <a:cs typeface="Arial" pitchFamily="34" charset="0"/>
              </a:rPr>
              <a:t>is restless, often changes </a:t>
            </a:r>
            <a:r>
              <a:rPr lang="en" sz="1600" dirty="0" smtClean="0">
                <a:latin typeface="Arial" pitchFamily="34" charset="0"/>
                <a:cs typeface="Arial" pitchFamily="34" charset="0"/>
              </a:rPr>
              <a:t>position</a:t>
            </a:r>
            <a:endParaRPr lang="sr-Cyrl-CS" sz="1600" dirty="0">
              <a:latin typeface="Arial" pitchFamily="34" charset="0"/>
              <a:cs typeface="Arial" pitchFamily="34" charset="0"/>
            </a:endParaRPr>
          </a:p>
          <a:p>
            <a:pPr marL="457200" indent="-457200">
              <a:lnSpc>
                <a:spcPct val="150000"/>
              </a:lnSpc>
              <a:buFont typeface="Arial" pitchFamily="34" charset="0"/>
              <a:buChar char="•"/>
              <a:defRPr/>
            </a:pPr>
            <a:r>
              <a:rPr lang="en" sz="1600" dirty="0" smtClean="0">
                <a:latin typeface="Arial" pitchFamily="34" charset="0"/>
                <a:cs typeface="Arial" pitchFamily="34" charset="0"/>
              </a:rPr>
              <a:t>After </a:t>
            </a:r>
            <a:r>
              <a:rPr lang="en" sz="1600" dirty="0">
                <a:latin typeface="Arial" pitchFamily="34" charset="0"/>
                <a:cs typeface="Arial" pitchFamily="34" charset="0"/>
              </a:rPr>
              <a:t>heavy fatty </a:t>
            </a:r>
            <a:r>
              <a:rPr lang="en" sz="1600" dirty="0" smtClean="0">
                <a:latin typeface="Arial" pitchFamily="34" charset="0"/>
                <a:cs typeface="Arial" pitchFamily="34" charset="0"/>
              </a:rPr>
              <a:t>meals, 3-5 days</a:t>
            </a:r>
          </a:p>
          <a:p>
            <a:pPr marL="457200" indent="-457200">
              <a:lnSpc>
                <a:spcPct val="150000"/>
              </a:lnSpc>
              <a:buFont typeface="Arial" pitchFamily="34" charset="0"/>
              <a:buChar char="•"/>
              <a:defRPr/>
            </a:pPr>
            <a:r>
              <a:rPr lang="en" sz="1600" dirty="0" smtClean="0">
                <a:latin typeface="Arial" pitchFamily="34" charset="0"/>
                <a:cs typeface="Arial" pitchFamily="34" charset="0"/>
              </a:rPr>
              <a:t>Accompanied by pain, disgust, vomiting</a:t>
            </a:r>
          </a:p>
          <a:p>
            <a:pPr marL="457200" indent="-457200">
              <a:lnSpc>
                <a:spcPct val="150000"/>
              </a:lnSpc>
              <a:buFont typeface="Arial" pitchFamily="34" charset="0"/>
              <a:buChar char="•"/>
              <a:defRPr/>
            </a:pPr>
            <a:r>
              <a:rPr lang="en" sz="1600" dirty="0" err="1" smtClean="0">
                <a:latin typeface="Arial" pitchFamily="34" charset="0"/>
                <a:cs typeface="Arial" pitchFamily="34" charset="0"/>
              </a:rPr>
              <a:t>Intermittent </a:t>
            </a:r>
            <a:r>
              <a:rPr lang="en" sz="1600" dirty="0" smtClean="0">
                <a:latin typeface="Arial" pitchFamily="34" charset="0"/>
                <a:cs typeface="Arial" pitchFamily="34" charset="0"/>
              </a:rPr>
              <a:t>or continuous</a:t>
            </a:r>
          </a:p>
          <a:p>
            <a:pPr marL="457200" indent="-457200">
              <a:lnSpc>
                <a:spcPct val="150000"/>
              </a:lnSpc>
              <a:buFontTx/>
              <a:buNone/>
              <a:defRPr/>
            </a:pPr>
            <a:endParaRPr lang="sr-Cyrl-CS" sz="1600" dirty="0" smtClean="0">
              <a:latin typeface="Arial" pitchFamily="34" charset="0"/>
              <a:cs typeface="Arial" pitchFamily="34" charset="0"/>
            </a:endParaRPr>
          </a:p>
          <a:p>
            <a:pPr marL="457200" indent="-457200">
              <a:lnSpc>
                <a:spcPct val="150000"/>
              </a:lnSpc>
              <a:buFontTx/>
              <a:buNone/>
              <a:defRPr/>
            </a:pPr>
            <a:r>
              <a:rPr lang="en" sz="1600" b="1" dirty="0" smtClean="0">
                <a:latin typeface="Arial" pitchFamily="34" charset="0"/>
                <a:cs typeface="Arial" pitchFamily="34" charset="0"/>
              </a:rPr>
              <a:t>2. YELLOW</a:t>
            </a:r>
          </a:p>
          <a:p>
            <a:pPr marL="457200" indent="-457200">
              <a:lnSpc>
                <a:spcPct val="150000"/>
              </a:lnSpc>
              <a:buFont typeface="Arial" pitchFamily="34" charset="0"/>
              <a:buChar char="•"/>
              <a:defRPr/>
            </a:pPr>
            <a:r>
              <a:rPr lang="en" sz="1600" dirty="0" smtClean="0">
                <a:latin typeface="Arial" pitchFamily="34" charset="0"/>
                <a:cs typeface="Arial" pitchFamily="34" charset="0"/>
              </a:rPr>
              <a:t>The presence </a:t>
            </a:r>
            <a:r>
              <a:rPr lang="en" sz="1600" dirty="0" err="1" smtClean="0">
                <a:latin typeface="Arial" pitchFamily="34" charset="0"/>
                <a:cs typeface="Arial" pitchFamily="34" charset="0"/>
              </a:rPr>
              <a:t>of stones </a:t>
            </a:r>
            <a:r>
              <a:rPr lang="en" sz="1600" dirty="0" smtClean="0">
                <a:latin typeface="Arial" pitchFamily="34" charset="0"/>
                <a:cs typeface="Arial" pitchFamily="34" charset="0"/>
              </a:rPr>
              <a:t>in the gallbladder and the initiation </a:t>
            </a:r>
            <a:r>
              <a:rPr lang="en" sz="1600" dirty="0" err="1" smtClean="0">
                <a:latin typeface="Arial" pitchFamily="34" charset="0"/>
                <a:cs typeface="Arial" pitchFamily="34" charset="0"/>
              </a:rPr>
              <a:t>of stones </a:t>
            </a:r>
            <a:r>
              <a:rPr lang="en" sz="1600" dirty="0" smtClean="0">
                <a:latin typeface="Arial" pitchFamily="34" charset="0"/>
                <a:cs typeface="Arial" pitchFamily="34" charset="0"/>
              </a:rPr>
              <a:t>and </a:t>
            </a:r>
            <a:r>
              <a:rPr lang="en" sz="1600" dirty="0" err="1" smtClean="0">
                <a:latin typeface="Arial" pitchFamily="34" charset="0"/>
                <a:cs typeface="Arial" pitchFamily="34" charset="0"/>
              </a:rPr>
              <a:t>obstruction</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choledochus</a:t>
            </a:r>
            <a:endParaRPr lang="sr-Cyrl-CS" sz="1600" dirty="0">
              <a:latin typeface="Arial" pitchFamily="34" charset="0"/>
              <a:cs typeface="Arial" pitchFamily="34" charset="0"/>
            </a:endParaRPr>
          </a:p>
          <a:p>
            <a:pPr marL="457200" indent="-457200">
              <a:lnSpc>
                <a:spcPct val="150000"/>
              </a:lnSpc>
              <a:buFont typeface="Arial" pitchFamily="34" charset="0"/>
              <a:buChar char="•"/>
              <a:defRPr/>
            </a:pPr>
            <a:r>
              <a:rPr lang="en" sz="1600" dirty="0" err="1" smtClean="0">
                <a:latin typeface="Arial" pitchFamily="34" charset="0"/>
                <a:cs typeface="Arial" pitchFamily="34" charset="0"/>
              </a:rPr>
              <a:t>Progressive</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obstructive</a:t>
            </a:r>
            <a:r>
              <a:rPr lang="en" sz="1600" dirty="0" smtClean="0">
                <a:latin typeface="Arial" pitchFamily="34" charset="0"/>
                <a:cs typeface="Arial" pitchFamily="34" charset="0"/>
              </a:rPr>
              <a:t> </a:t>
            </a:r>
            <a:r>
              <a:rPr lang="en" sz="1600" dirty="0" err="1">
                <a:latin typeface="Arial" pitchFamily="34" charset="0"/>
                <a:cs typeface="Arial" pitchFamily="34" charset="0"/>
              </a:rPr>
              <a:t>icterus</a:t>
            </a:r>
            <a:endParaRPr lang="sr-Latn-CS" sz="1600" dirty="0">
              <a:latin typeface="Arial" pitchFamily="34" charset="0"/>
              <a:cs typeface="Arial" pitchFamily="34" charset="0"/>
            </a:endParaRPr>
          </a:p>
          <a:p>
            <a:pPr>
              <a:lnSpc>
                <a:spcPct val="150000"/>
              </a:lnSpc>
              <a:defRPr/>
            </a:pPr>
            <a:endParaRPr lang="sr-Cyrl-RS" sz="1600" dirty="0">
              <a:latin typeface="Arial" pitchFamily="34" charset="0"/>
              <a:cs typeface="Arial" pitchFamily="34" charset="0"/>
            </a:endParaRPr>
          </a:p>
        </p:txBody>
      </p:sp>
      <p:pic>
        <p:nvPicPr>
          <p:cNvPr id="3" name="Picture 2" descr="http://3.bp.blogspot.com/-MNA9yvL_gXw/Ufng9b_ovjI/AAAAAAAAApM/-Q4sBn4V_j0/s1600/gallbladder+pain+location.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91200" y="2743200"/>
            <a:ext cx="2549524" cy="2110422"/>
          </a:xfrm>
          <a:prstGeom prst="rect">
            <a:avLst/>
          </a:prstGeom>
          <a:noFill/>
          <a:ln>
            <a:noFill/>
          </a:ln>
        </p:spPr>
      </p:pic>
    </p:spTree>
    <p:extLst>
      <p:ext uri="{BB962C8B-B14F-4D97-AF65-F5344CB8AC3E}">
        <p14:creationId xmlns="" xmlns:p14="http://schemas.microsoft.com/office/powerpoint/2010/main" val="39199032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8100"/>
            <a:ext cx="9144000" cy="6370975"/>
          </a:xfrm>
          <a:prstGeom prst="rect">
            <a:avLst/>
          </a:prstGeom>
          <a:noFill/>
        </p:spPr>
        <p:txBody>
          <a:bodyPr wrap="square" rtlCol="0">
            <a:spAutoFit/>
          </a:bodyPr>
          <a:lstStyle/>
          <a:p>
            <a:pPr>
              <a:lnSpc>
                <a:spcPct val="150000"/>
              </a:lnSpc>
              <a:defRPr/>
            </a:pPr>
            <a:r>
              <a:rPr lang="en" sz="1600" b="1" dirty="0">
                <a:latin typeface="Arial" pitchFamily="34" charset="0"/>
                <a:cs typeface="Arial" pitchFamily="34" charset="0"/>
              </a:rPr>
              <a:t>SYMPTOMS IN DISEASES </a:t>
            </a:r>
            <a:r>
              <a:rPr lang="en" sz="1600" b="1" dirty="0" smtClean="0">
                <a:latin typeface="Arial" pitchFamily="34" charset="0"/>
                <a:cs typeface="Arial" pitchFamily="34" charset="0"/>
              </a:rPr>
              <a:t>OF THE PANCREAS</a:t>
            </a:r>
          </a:p>
          <a:p>
            <a:pPr>
              <a:lnSpc>
                <a:spcPct val="150000"/>
              </a:lnSpc>
              <a:defRPr/>
            </a:pPr>
            <a:endParaRPr lang="sr-Cyrl-RS" sz="1600" b="1" dirty="0">
              <a:latin typeface="Arial" pitchFamily="34" charset="0"/>
              <a:cs typeface="Arial" pitchFamily="34" charset="0"/>
            </a:endParaRPr>
          </a:p>
          <a:p>
            <a:pPr>
              <a:lnSpc>
                <a:spcPct val="150000"/>
              </a:lnSpc>
              <a:defRPr/>
            </a:pPr>
            <a:r>
              <a:rPr lang="en" sz="1600" b="1" dirty="0" smtClean="0">
                <a:latin typeface="Arial" pitchFamily="34" charset="0"/>
                <a:cs typeface="Arial" pitchFamily="34" charset="0"/>
              </a:rPr>
              <a:t>1. PAIN</a:t>
            </a:r>
            <a:endParaRPr lang="sr-Cyrl-CS" sz="1600" b="1" dirty="0">
              <a:latin typeface="Arial" pitchFamily="34" charset="0"/>
              <a:cs typeface="Arial" pitchFamily="34" charset="0"/>
            </a:endParaRPr>
          </a:p>
          <a:p>
            <a:pPr marL="514350" indent="-514350">
              <a:lnSpc>
                <a:spcPct val="150000"/>
              </a:lnSpc>
              <a:buFont typeface="Arial" pitchFamily="34" charset="0"/>
              <a:buChar char="•"/>
              <a:defRPr/>
            </a:pPr>
            <a:r>
              <a:rPr lang="en" sz="1600" dirty="0" smtClean="0">
                <a:latin typeface="Arial" pitchFamily="34" charset="0"/>
                <a:cs typeface="Arial" pitchFamily="34" charset="0"/>
              </a:rPr>
              <a:t>intense </a:t>
            </a:r>
            <a:r>
              <a:rPr lang="en" sz="1600" dirty="0">
                <a:latin typeface="Arial" pitchFamily="34" charset="0"/>
                <a:cs typeface="Arial" pitchFamily="34" charset="0"/>
              </a:rPr>
              <a:t>, constant, in </a:t>
            </a:r>
            <a:r>
              <a:rPr lang="en" sz="1600" dirty="0" err="1" smtClean="0">
                <a:latin typeface="Arial" pitchFamily="34" charset="0"/>
                <a:cs typeface="Arial" pitchFamily="34" charset="0"/>
              </a:rPr>
              <a:t>the epigastrium</a:t>
            </a:r>
            <a:endParaRPr lang="sr-Cyrl-CS" sz="1600" dirty="0" smtClean="0">
              <a:latin typeface="Arial" pitchFamily="34" charset="0"/>
              <a:cs typeface="Arial" pitchFamily="34" charset="0"/>
            </a:endParaRPr>
          </a:p>
          <a:p>
            <a:pPr marL="514350" indent="-514350">
              <a:lnSpc>
                <a:spcPct val="150000"/>
              </a:lnSpc>
              <a:buFont typeface="Arial" pitchFamily="34" charset="0"/>
              <a:buChar char="•"/>
              <a:defRPr/>
            </a:pPr>
            <a:r>
              <a:rPr lang="en" sz="1600" dirty="0" smtClean="0">
                <a:latin typeface="Arial" pitchFamily="34" charset="0"/>
                <a:cs typeface="Arial" pitchFamily="34" charset="0"/>
              </a:rPr>
              <a:t>with </a:t>
            </a:r>
            <a:r>
              <a:rPr lang="en" sz="1600" dirty="0">
                <a:latin typeface="Arial" pitchFamily="34" charset="0"/>
                <a:cs typeface="Arial" pitchFamily="34" charset="0"/>
              </a:rPr>
              <a:t>spreading in the form of a fan along </a:t>
            </a:r>
            <a:r>
              <a:rPr lang="en" sz="1600" dirty="0" err="1" smtClean="0">
                <a:latin typeface="Arial" pitchFamily="34" charset="0"/>
                <a:cs typeface="Arial" pitchFamily="34" charset="0"/>
              </a:rPr>
              <a:t>the ribs</a:t>
            </a:r>
            <a:r>
              <a:rPr lang="en" sz="1600" dirty="0" smtClean="0">
                <a:latin typeface="Arial" pitchFamily="34" charset="0"/>
                <a:cs typeface="Arial" pitchFamily="34" charset="0"/>
              </a:rPr>
              <a:t> </a:t>
            </a:r>
            <a:r>
              <a:rPr lang="en" sz="1600" dirty="0">
                <a:latin typeface="Arial" pitchFamily="34" charset="0"/>
                <a:cs typeface="Arial" pitchFamily="34" charset="0"/>
              </a:rPr>
              <a:t>arches </a:t>
            </a:r>
            <a:r>
              <a:rPr lang="en" sz="1600" dirty="0" smtClean="0">
                <a:latin typeface="Arial" pitchFamily="34" charset="0"/>
                <a:cs typeface="Arial" pitchFamily="34" charset="0"/>
              </a:rPr>
              <a:t>and towards the spine-acute </a:t>
            </a:r>
            <a:r>
              <a:rPr lang="en" sz="1600" dirty="0" err="1" smtClean="0">
                <a:latin typeface="Arial" pitchFamily="34" charset="0"/>
                <a:cs typeface="Arial" pitchFamily="34" charset="0"/>
              </a:rPr>
              <a:t>pancreatitis</a:t>
            </a:r>
            <a:endParaRPr lang="sr-Cyrl-CS" sz="1600" dirty="0" smtClean="0">
              <a:latin typeface="Arial" pitchFamily="34" charset="0"/>
              <a:cs typeface="Arial" pitchFamily="34" charset="0"/>
            </a:endParaRPr>
          </a:p>
          <a:p>
            <a:pPr marL="514350" indent="-514350">
              <a:lnSpc>
                <a:spcPct val="150000"/>
              </a:lnSpc>
              <a:buFont typeface="Arial" pitchFamily="34" charset="0"/>
              <a:buChar char="•"/>
              <a:defRPr/>
            </a:pPr>
            <a:r>
              <a:rPr lang="en" sz="1600" dirty="0" smtClean="0">
                <a:latin typeface="Arial" pitchFamily="34" charset="0"/>
                <a:cs typeface="Arial" pitchFamily="34" charset="0"/>
              </a:rPr>
              <a:t>3-4 hours after a meal (alcohol and fatty food)</a:t>
            </a:r>
            <a:endParaRPr lang="sr-Cyrl-CS" sz="1600" dirty="0">
              <a:latin typeface="Arial" pitchFamily="34" charset="0"/>
              <a:cs typeface="Arial" pitchFamily="34" charset="0"/>
            </a:endParaRPr>
          </a:p>
          <a:p>
            <a:pPr marL="514350" indent="-514350">
              <a:lnSpc>
                <a:spcPct val="150000"/>
              </a:lnSpc>
              <a:buFont typeface="Arial" pitchFamily="34" charset="0"/>
              <a:buChar char="•"/>
              <a:defRPr/>
            </a:pPr>
            <a:r>
              <a:rPr lang="en" sz="1600" dirty="0" smtClean="0">
                <a:latin typeface="Arial" pitchFamily="34" charset="0"/>
                <a:cs typeface="Arial" pitchFamily="34" charset="0"/>
              </a:rPr>
              <a:t>the patient </a:t>
            </a:r>
            <a:r>
              <a:rPr lang="en" sz="1600" dirty="0">
                <a:latin typeface="Arial" pitchFamily="34" charset="0"/>
                <a:cs typeface="Arial" pitchFamily="34" charset="0"/>
              </a:rPr>
              <a:t>stays still, avoids any </a:t>
            </a:r>
            <a:r>
              <a:rPr lang="en" sz="1600" dirty="0" smtClean="0">
                <a:latin typeface="Arial" pitchFamily="34" charset="0"/>
                <a:cs typeface="Arial" pitchFamily="34" charset="0"/>
              </a:rPr>
              <a:t>movement</a:t>
            </a:r>
          </a:p>
          <a:p>
            <a:pPr marL="514350" indent="-514350">
              <a:lnSpc>
                <a:spcPct val="150000"/>
              </a:lnSpc>
              <a:buFont typeface="Arial" pitchFamily="34" charset="0"/>
              <a:buChar char="•"/>
              <a:defRPr/>
            </a:pPr>
            <a:r>
              <a:rPr lang="en" sz="1600" dirty="0">
                <a:latin typeface="Arial" pitchFamily="34" charset="0"/>
                <a:cs typeface="Arial" pitchFamily="34" charset="0"/>
              </a:rPr>
              <a:t>Irritation </a:t>
            </a:r>
            <a:r>
              <a:rPr lang="en" sz="1600" dirty="0" smtClean="0">
                <a:latin typeface="Arial" pitchFamily="34" charset="0"/>
                <a:cs typeface="Arial" pitchFamily="34" charset="0"/>
              </a:rPr>
              <a:t>of </a:t>
            </a:r>
            <a:r>
              <a:rPr lang="en" sz="1600" dirty="0" err="1" smtClean="0">
                <a:latin typeface="Arial" pitchFamily="34" charset="0"/>
                <a:cs typeface="Arial" pitchFamily="34" charset="0"/>
              </a:rPr>
              <a:t>the peritoneum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flatulence </a:t>
            </a:r>
            <a:r>
              <a:rPr lang="en" sz="1600" dirty="0" smtClean="0">
                <a:latin typeface="Arial" pitchFamily="34" charset="0"/>
                <a:cs typeface="Arial" pitchFamily="34" charset="0"/>
              </a:rPr>
              <a:t>, flatulence, temperature jump</a:t>
            </a:r>
          </a:p>
          <a:p>
            <a:pPr marL="514350" indent="-514350">
              <a:lnSpc>
                <a:spcPct val="150000"/>
              </a:lnSpc>
              <a:buFontTx/>
              <a:buNone/>
              <a:defRPr/>
            </a:pPr>
            <a:endParaRPr lang="sr-Cyrl-CS" sz="1600" dirty="0">
              <a:latin typeface="Arial" pitchFamily="34" charset="0"/>
              <a:cs typeface="Arial" pitchFamily="34" charset="0"/>
            </a:endParaRPr>
          </a:p>
          <a:p>
            <a:pPr marL="514350" indent="-514350">
              <a:lnSpc>
                <a:spcPct val="150000"/>
              </a:lnSpc>
              <a:buFontTx/>
              <a:buNone/>
              <a:defRPr/>
            </a:pPr>
            <a:r>
              <a:rPr lang="en" sz="1600" b="1" dirty="0" smtClean="0">
                <a:latin typeface="Arial" pitchFamily="34" charset="0"/>
                <a:cs typeface="Arial" pitchFamily="34" charset="0"/>
              </a:rPr>
              <a:t>Chronic pancreatic disease</a:t>
            </a:r>
          </a:p>
          <a:p>
            <a:pPr marL="514350" indent="-514350">
              <a:lnSpc>
                <a:spcPct val="150000"/>
              </a:lnSpc>
              <a:buFont typeface="Arial" pitchFamily="34" charset="0"/>
              <a:buChar char="•"/>
              <a:defRPr/>
            </a:pPr>
            <a:r>
              <a:rPr lang="en" sz="1600" dirty="0">
                <a:latin typeface="Arial" pitchFamily="34" charset="0"/>
                <a:cs typeface="Arial" pitchFamily="34" charset="0"/>
              </a:rPr>
              <a:t>p </a:t>
            </a:r>
            <a:r>
              <a:rPr lang="en" sz="1600" dirty="0" smtClean="0">
                <a:latin typeface="Arial" pitchFamily="34" charset="0"/>
                <a:cs typeface="Arial" pitchFamily="34" charset="0"/>
              </a:rPr>
              <a:t>occasional pains in </a:t>
            </a:r>
            <a:r>
              <a:rPr lang="en" sz="1600" dirty="0" err="1" smtClean="0">
                <a:latin typeface="Arial" pitchFamily="34" charset="0"/>
                <a:cs typeface="Arial" pitchFamily="34" charset="0"/>
              </a:rPr>
              <a:t>the epigastrium </a:t>
            </a:r>
            <a:r>
              <a:rPr lang="en" sz="1600" dirty="0" smtClean="0">
                <a:latin typeface="Arial" pitchFamily="34" charset="0"/>
                <a:cs typeface="Arial" pitchFamily="34" charset="0"/>
              </a:rPr>
              <a:t>at unequal intervals with spread to the left </a:t>
            </a:r>
            <a:r>
              <a:rPr lang="en" sz="1600" dirty="0" err="1" smtClean="0">
                <a:latin typeface="Arial" pitchFamily="34" charset="0"/>
                <a:cs typeface="Arial" pitchFamily="34" charset="0"/>
              </a:rPr>
              <a:t>hypochondrium </a:t>
            </a:r>
            <a:r>
              <a:rPr lang="en" sz="1600" dirty="0" smtClean="0">
                <a:latin typeface="Arial" pitchFamily="34" charset="0"/>
                <a:cs typeface="Arial" pitchFamily="34" charset="0"/>
              </a:rPr>
              <a:t>and to the back</a:t>
            </a:r>
          </a:p>
          <a:p>
            <a:pPr>
              <a:lnSpc>
                <a:spcPct val="150000"/>
              </a:lnSpc>
              <a:defRPr/>
            </a:pPr>
            <a:endParaRPr lang="sr-Cyrl-CS" sz="1600" dirty="0" smtClean="0">
              <a:latin typeface="Arial" pitchFamily="34" charset="0"/>
              <a:cs typeface="Arial" pitchFamily="34" charset="0"/>
            </a:endParaRPr>
          </a:p>
          <a:p>
            <a:pPr>
              <a:lnSpc>
                <a:spcPct val="150000"/>
              </a:lnSpc>
              <a:defRPr/>
            </a:pPr>
            <a:r>
              <a:rPr lang="en" sz="1600" b="1" dirty="0" smtClean="0">
                <a:latin typeface="Arial" pitchFamily="34" charset="0"/>
                <a:cs typeface="Arial" pitchFamily="34" charset="0"/>
              </a:rPr>
              <a:t>2. BLOODING OF THE ABDOMEN</a:t>
            </a:r>
          </a:p>
          <a:p>
            <a:pPr>
              <a:lnSpc>
                <a:spcPct val="150000"/>
              </a:lnSpc>
              <a:defRPr/>
            </a:pPr>
            <a:endParaRPr lang="sr-Cyrl-CS" sz="1600" b="1" dirty="0" smtClean="0">
              <a:latin typeface="Arial" pitchFamily="34" charset="0"/>
              <a:cs typeface="Arial" pitchFamily="34" charset="0"/>
            </a:endParaRPr>
          </a:p>
          <a:p>
            <a:pPr>
              <a:lnSpc>
                <a:spcPct val="150000"/>
              </a:lnSpc>
              <a:defRPr/>
            </a:pPr>
            <a:r>
              <a:rPr lang="en" sz="1600" b="1" dirty="0" smtClean="0">
                <a:latin typeface="Arial" pitchFamily="34" charset="0"/>
                <a:cs typeface="Arial" pitchFamily="34" charset="0"/>
              </a:rPr>
              <a:t>3. VOMITING</a:t>
            </a:r>
          </a:p>
          <a:p>
            <a:pPr marL="514350" indent="-514350">
              <a:lnSpc>
                <a:spcPct val="150000"/>
              </a:lnSpc>
              <a:buFontTx/>
              <a:buNone/>
              <a:defRPr/>
            </a:pPr>
            <a:endParaRPr lang="en-US" sz="1600" dirty="0">
              <a:latin typeface="Arial" pitchFamily="34" charset="0"/>
              <a:cs typeface="Arial" pitchFamily="34" charset="0"/>
            </a:endParaRPr>
          </a:p>
        </p:txBody>
      </p:sp>
    </p:spTree>
    <p:extLst>
      <p:ext uri="{BB962C8B-B14F-4D97-AF65-F5344CB8AC3E}">
        <p14:creationId xmlns="" xmlns:p14="http://schemas.microsoft.com/office/powerpoint/2010/main" val="16653709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457200"/>
            <a:ext cx="8534400" cy="3170099"/>
          </a:xfrm>
          <a:prstGeom prst="rect">
            <a:avLst/>
          </a:prstGeom>
          <a:noFill/>
        </p:spPr>
        <p:txBody>
          <a:bodyPr wrap="square" rtlCol="0">
            <a:spAutoFit/>
          </a:bodyPr>
          <a:lstStyle/>
          <a:p>
            <a:pPr>
              <a:defRPr/>
            </a:pPr>
            <a:r>
              <a:rPr lang="en" sz="1600" b="1" dirty="0">
                <a:latin typeface="Arial" pitchFamily="34" charset="0"/>
                <a:cs typeface="Arial" pitchFamily="34" charset="0"/>
              </a:rPr>
              <a:t>SYMPTOMS IN DISEASES </a:t>
            </a:r>
            <a:r>
              <a:rPr lang="en" sz="1600" b="1" dirty="0" smtClean="0">
                <a:latin typeface="Arial" pitchFamily="34" charset="0"/>
                <a:cs typeface="Arial" pitchFamily="34" charset="0"/>
              </a:rPr>
              <a:t>OF THE SPLEEN</a:t>
            </a:r>
          </a:p>
          <a:p>
            <a:pPr>
              <a:defRPr/>
            </a:pPr>
            <a:endParaRPr lang="sr-Cyrl-RS" sz="1600" b="1" dirty="0" smtClean="0">
              <a:latin typeface="Arial" pitchFamily="34" charset="0"/>
              <a:cs typeface="Arial" pitchFamily="34" charset="0"/>
            </a:endParaRPr>
          </a:p>
          <a:p>
            <a:pPr marL="285750" indent="-285750">
              <a:lnSpc>
                <a:spcPct val="150000"/>
              </a:lnSpc>
              <a:buFont typeface="Arial" pitchFamily="34" charset="0"/>
              <a:buChar char="•"/>
              <a:defRPr/>
            </a:pPr>
            <a:r>
              <a:rPr lang="en" sz="1600" dirty="0" err="1" smtClean="0">
                <a:latin typeface="Arial" pitchFamily="34" charset="0"/>
                <a:cs typeface="Arial" pitchFamily="34" charset="0"/>
              </a:rPr>
              <a:t>The supramesocolic </a:t>
            </a:r>
            <a:r>
              <a:rPr lang="en" sz="1600" dirty="0" smtClean="0">
                <a:latin typeface="Arial" pitchFamily="34" charset="0"/>
                <a:cs typeface="Arial" pitchFamily="34" charset="0"/>
              </a:rPr>
              <a:t>floor </a:t>
            </a:r>
            <a:r>
              <a:rPr lang="en" sz="1600" dirty="0" err="1" smtClean="0">
                <a:latin typeface="Arial" pitchFamily="34" charset="0"/>
                <a:cs typeface="Arial" pitchFamily="34" charset="0"/>
              </a:rPr>
              <a:t>of the peritoneal </a:t>
            </a:r>
            <a:r>
              <a:rPr lang="en" sz="1600" dirty="0" smtClean="0">
                <a:latin typeface="Arial" pitchFamily="34" charset="0"/>
                <a:cs typeface="Arial" pitchFamily="34" charset="0"/>
              </a:rPr>
              <a:t>cavity</a:t>
            </a:r>
          </a:p>
          <a:p>
            <a:pPr marL="285750" indent="-285750">
              <a:lnSpc>
                <a:spcPct val="150000"/>
              </a:lnSpc>
              <a:buFont typeface="Arial" pitchFamily="34" charset="0"/>
              <a:buChar char="•"/>
              <a:defRPr/>
            </a:pPr>
            <a:r>
              <a:rPr lang="en" sz="1600" dirty="0" smtClean="0">
                <a:latin typeface="Arial" pitchFamily="34" charset="0"/>
                <a:cs typeface="Arial" pitchFamily="34" charset="0"/>
              </a:rPr>
              <a:t>Left </a:t>
            </a:r>
            <a:r>
              <a:rPr lang="en" sz="1600" dirty="0" err="1" smtClean="0">
                <a:latin typeface="Arial" pitchFamily="34" charset="0"/>
                <a:cs typeface="Arial" pitchFamily="34" charset="0"/>
              </a:rPr>
              <a:t>hypochondrium</a:t>
            </a:r>
            <a:endParaRPr lang="sr-Cyrl-RS" sz="1600" dirty="0" smtClean="0">
              <a:latin typeface="Arial" pitchFamily="34" charset="0"/>
              <a:cs typeface="Arial" pitchFamily="34" charset="0"/>
            </a:endParaRPr>
          </a:p>
          <a:p>
            <a:pPr marL="285750" indent="-285750">
              <a:lnSpc>
                <a:spcPct val="150000"/>
              </a:lnSpc>
              <a:buFont typeface="Arial" pitchFamily="34" charset="0"/>
              <a:buChar char="•"/>
              <a:defRPr/>
            </a:pPr>
            <a:r>
              <a:rPr lang="en" sz="1600" dirty="0" smtClean="0">
                <a:latin typeface="Arial" pitchFamily="34" charset="0"/>
                <a:cs typeface="Arial" pitchFamily="34" charset="0"/>
              </a:rPr>
              <a:t>From IX-XI ribs</a:t>
            </a:r>
            <a:endParaRPr lang="sr-Cyrl-RS" sz="1600" dirty="0">
              <a:latin typeface="Arial" pitchFamily="34" charset="0"/>
              <a:cs typeface="Arial" pitchFamily="34" charset="0"/>
            </a:endParaRPr>
          </a:p>
          <a:p>
            <a:pPr marL="285750" indent="-285750">
              <a:lnSpc>
                <a:spcPct val="150000"/>
              </a:lnSpc>
              <a:buFont typeface="Arial" pitchFamily="34" charset="0"/>
              <a:buChar char="•"/>
              <a:defRPr/>
            </a:pPr>
            <a:r>
              <a:rPr lang="en" sz="1600" b="1" dirty="0" smtClean="0">
                <a:latin typeface="Arial" pitchFamily="34" charset="0"/>
                <a:cs typeface="Arial" pitchFamily="34" charset="0"/>
              </a:rPr>
              <a:t>In hematological diseases, rarely as an isolated disease</a:t>
            </a:r>
          </a:p>
          <a:p>
            <a:pPr marL="285750" indent="-285750">
              <a:lnSpc>
                <a:spcPct val="150000"/>
              </a:lnSpc>
              <a:buFont typeface="Arial" pitchFamily="34" charset="0"/>
              <a:buChar char="•"/>
              <a:defRPr/>
            </a:pPr>
            <a:r>
              <a:rPr lang="en" sz="1600" b="1" dirty="0" smtClean="0">
                <a:latin typeface="Arial" pitchFamily="34" charset="0"/>
                <a:cs typeface="Arial" pitchFamily="34" charset="0"/>
              </a:rPr>
              <a:t>Pain </a:t>
            </a:r>
            <a:r>
              <a:rPr lang="en" sz="1600" b="1" dirty="0">
                <a:latin typeface="Arial" pitchFamily="34" charset="0"/>
                <a:cs typeface="Arial" pitchFamily="34" charset="0"/>
              </a:rPr>
              <a:t>or pressure under the left </a:t>
            </a:r>
            <a:r>
              <a:rPr lang="en" sz="1600" b="1" dirty="0" err="1">
                <a:latin typeface="Arial" pitchFamily="34" charset="0"/>
                <a:cs typeface="Arial" pitchFamily="34" charset="0"/>
              </a:rPr>
              <a:t>rib cage</a:t>
            </a:r>
            <a:r>
              <a:rPr lang="en" sz="1600" b="1" dirty="0">
                <a:latin typeface="Arial" pitchFamily="34" charset="0"/>
                <a:cs typeface="Arial" pitchFamily="34" charset="0"/>
              </a:rPr>
              <a:t> </a:t>
            </a:r>
            <a:r>
              <a:rPr lang="en" sz="1600" b="1" dirty="0" smtClean="0">
                <a:latin typeface="Arial" pitchFamily="34" charset="0"/>
                <a:cs typeface="Arial" pitchFamily="34" charset="0"/>
              </a:rPr>
              <a:t>port - </a:t>
            </a:r>
            <a:r>
              <a:rPr lang="en" sz="1600" b="1" dirty="0" err="1" smtClean="0">
                <a:latin typeface="Arial" pitchFamily="34" charset="0"/>
                <a:cs typeface="Arial" pitchFamily="34" charset="0"/>
              </a:rPr>
              <a:t>splenomegaly</a:t>
            </a:r>
            <a:endParaRPr lang="sr-Cyrl-CS" sz="1600" b="1" dirty="0" smtClean="0">
              <a:latin typeface="Arial" pitchFamily="34" charset="0"/>
              <a:cs typeface="Arial" pitchFamily="34" charset="0"/>
            </a:endParaRPr>
          </a:p>
          <a:p>
            <a:pPr marL="285750" indent="-285750">
              <a:lnSpc>
                <a:spcPct val="150000"/>
              </a:lnSpc>
              <a:buFont typeface="Arial" pitchFamily="34" charset="0"/>
              <a:buChar char="•"/>
              <a:defRPr/>
            </a:pPr>
            <a:r>
              <a:rPr lang="en" sz="1600" b="1" dirty="0" smtClean="0">
                <a:latin typeface="Arial" pitchFamily="34" charset="0"/>
                <a:cs typeface="Arial" pitchFamily="34" charset="0"/>
              </a:rPr>
              <a:t>Severe pain under the left </a:t>
            </a:r>
            <a:r>
              <a:rPr lang="en" sz="1600" b="1" dirty="0" err="1" smtClean="0">
                <a:latin typeface="Arial" pitchFamily="34" charset="0"/>
                <a:cs typeface="Arial" pitchFamily="34" charset="0"/>
              </a:rPr>
              <a:t>rib </a:t>
            </a:r>
            <a:r>
              <a:rPr lang="en" sz="1600" b="1" dirty="0" smtClean="0">
                <a:latin typeface="Arial" pitchFamily="34" charset="0"/>
                <a:cs typeface="Arial" pitchFamily="34" charset="0"/>
              </a:rPr>
              <a:t>cage - spleen infarction</a:t>
            </a:r>
            <a:endParaRPr lang="sr-Cyrl-CS" sz="1600" b="1" dirty="0">
              <a:latin typeface="Arial" pitchFamily="34" charset="0"/>
              <a:cs typeface="Arial" pitchFamily="34" charset="0"/>
            </a:endParaRPr>
          </a:p>
          <a:p>
            <a:pPr>
              <a:lnSpc>
                <a:spcPct val="150000"/>
              </a:lnSpc>
              <a:defRPr/>
            </a:pPr>
            <a:endParaRPr lang="sr-Latn-CS" sz="1600" dirty="0">
              <a:latin typeface="Arial" pitchFamily="34" charset="0"/>
              <a:cs typeface="Arial" pitchFamily="34" charset="0"/>
            </a:endParaRPr>
          </a:p>
        </p:txBody>
      </p:sp>
      <p:pic>
        <p:nvPicPr>
          <p:cNvPr id="5" name="Picture 4" descr="http://www.mayoclinic.org/~/media/kcms/gbs/patient%20consumer/images/2013/08/26/11/07/ds00872_im03403_r7_rupturedspleenthu_jpg.pn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819400" y="3505200"/>
            <a:ext cx="3808730" cy="2490152"/>
          </a:xfrm>
          <a:prstGeom prst="rect">
            <a:avLst/>
          </a:prstGeom>
          <a:noFill/>
          <a:ln>
            <a:noFill/>
          </a:ln>
        </p:spPr>
      </p:pic>
      <p:sp>
        <p:nvSpPr>
          <p:cNvPr id="3" name="Rectangle 2"/>
          <p:cNvSpPr/>
          <p:nvPr/>
        </p:nvSpPr>
        <p:spPr>
          <a:xfrm>
            <a:off x="4267200" y="3627299"/>
            <a:ext cx="1219200" cy="2972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400" dirty="0" smtClean="0">
                <a:latin typeface="Arial" pitchFamily="34" charset="0"/>
                <a:cs typeface="Arial" pitchFamily="34" charset="0"/>
              </a:rPr>
              <a:t>Spleen</a:t>
            </a:r>
            <a:endParaRPr lang="sr-Cyrl-RS" sz="1400" dirty="0">
              <a:latin typeface="Arial" pitchFamily="34" charset="0"/>
              <a:cs typeface="Arial" pitchFamily="34" charset="0"/>
            </a:endParaRPr>
          </a:p>
        </p:txBody>
      </p:sp>
      <p:sp>
        <p:nvSpPr>
          <p:cNvPr id="7" name="Rectangle 6"/>
          <p:cNvSpPr/>
          <p:nvPr/>
        </p:nvSpPr>
        <p:spPr>
          <a:xfrm>
            <a:off x="5029200" y="5486400"/>
            <a:ext cx="1219200" cy="2972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400" dirty="0" smtClean="0">
                <a:latin typeface="Arial" pitchFamily="34" charset="0"/>
                <a:cs typeface="Arial" pitchFamily="34" charset="0"/>
              </a:rPr>
              <a:t>Stomach</a:t>
            </a:r>
            <a:endParaRPr lang="sr-Cyrl-RS" sz="1400" dirty="0">
              <a:latin typeface="Arial" pitchFamily="34" charset="0"/>
              <a:cs typeface="Arial" pitchFamily="34" charset="0"/>
            </a:endParaRPr>
          </a:p>
        </p:txBody>
      </p:sp>
      <p:sp>
        <p:nvSpPr>
          <p:cNvPr id="8" name="Rectangle 7"/>
          <p:cNvSpPr/>
          <p:nvPr/>
        </p:nvSpPr>
        <p:spPr>
          <a:xfrm>
            <a:off x="2819400" y="5846740"/>
            <a:ext cx="3808730" cy="2389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dirty="0" err="1" smtClean="0">
                <a:latin typeface="Arial" pitchFamily="34" charset="0"/>
                <a:cs typeface="Arial" pitchFamily="34" charset="0"/>
              </a:rPr>
              <a:t>Rupture </a:t>
            </a:r>
            <a:r>
              <a:rPr lang="en" dirty="0" smtClean="0">
                <a:latin typeface="Arial" pitchFamily="34" charset="0"/>
                <a:cs typeface="Arial" pitchFamily="34" charset="0"/>
              </a:rPr>
              <a:t>of the spleen</a:t>
            </a:r>
            <a:endParaRPr lang="sr-Cyrl-RS" dirty="0">
              <a:latin typeface="Arial" pitchFamily="34" charset="0"/>
              <a:cs typeface="Arial" pitchFamily="34" charset="0"/>
            </a:endParaRPr>
          </a:p>
        </p:txBody>
      </p:sp>
    </p:spTree>
    <p:extLst>
      <p:ext uri="{BB962C8B-B14F-4D97-AF65-F5344CB8AC3E}">
        <p14:creationId xmlns="" xmlns:p14="http://schemas.microsoft.com/office/powerpoint/2010/main" val="23355022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457966"/>
            <a:ext cx="7162800" cy="646331"/>
          </a:xfrm>
          <a:prstGeom prst="rect">
            <a:avLst/>
          </a:prstGeom>
        </p:spPr>
        <p:txBody>
          <a:bodyPr wrap="square">
            <a:spAutoFit/>
          </a:bodyPr>
          <a:lstStyle/>
          <a:p>
            <a:pPr algn="ctr"/>
            <a:r>
              <a:rPr lang="en" sz="3600" b="1" dirty="0">
                <a:solidFill>
                  <a:srgbClr val="FF0000"/>
                </a:solidFill>
                <a:latin typeface="Arial" pitchFamily="34" charset="0"/>
                <a:cs typeface="Arial" pitchFamily="34" charset="0"/>
              </a:rPr>
              <a:t>Physical examination of the abdomen</a:t>
            </a:r>
            <a:endParaRPr lang="sr-Cyrl-RS" sz="3600" dirty="0">
              <a:solidFill>
                <a:srgbClr val="FF0000"/>
              </a:solidFill>
            </a:endParaRPr>
          </a:p>
        </p:txBody>
      </p:sp>
    </p:spTree>
    <p:extLst>
      <p:ext uri="{BB962C8B-B14F-4D97-AF65-F5344CB8AC3E}">
        <p14:creationId xmlns="" xmlns:p14="http://schemas.microsoft.com/office/powerpoint/2010/main" val="36174828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522744"/>
            <a:ext cx="8534400" cy="2677656"/>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SEQUENCE OF EXAMINATION OF THE ABDOMEN</a:t>
            </a:r>
          </a:p>
          <a:p>
            <a:pPr>
              <a:lnSpc>
                <a:spcPct val="150000"/>
              </a:lnSpc>
            </a:pPr>
            <a:endParaRPr lang="sr-Cyrl-RS" sz="1600" b="1" dirty="0" smtClean="0">
              <a:latin typeface="Arial" pitchFamily="34" charset="0"/>
              <a:cs typeface="Arial" pitchFamily="34" charset="0"/>
            </a:endParaRPr>
          </a:p>
          <a:p>
            <a:pPr marL="285750" indent="-285750">
              <a:lnSpc>
                <a:spcPct val="150000"/>
              </a:lnSpc>
              <a:buFont typeface="Wingdings" pitchFamily="2" charset="2"/>
              <a:buChar char="v"/>
            </a:pPr>
            <a:r>
              <a:rPr lang="en" sz="1600" b="1" dirty="0" smtClean="0">
                <a:latin typeface="Arial" pitchFamily="34" charset="0"/>
                <a:cs typeface="Arial" pitchFamily="34" charset="0"/>
              </a:rPr>
              <a:t>General inspection</a:t>
            </a:r>
          </a:p>
          <a:p>
            <a:pPr marL="285750" indent="-285750">
              <a:lnSpc>
                <a:spcPct val="150000"/>
              </a:lnSpc>
              <a:buFont typeface="Wingdings" pitchFamily="2" charset="2"/>
              <a:buChar char="v"/>
            </a:pPr>
            <a:r>
              <a:rPr lang="en" sz="1600" b="1" dirty="0" smtClean="0">
                <a:latin typeface="Arial" pitchFamily="34" charset="0"/>
                <a:cs typeface="Arial" pitchFamily="34" charset="0"/>
              </a:rPr>
              <a:t>Abdominal inspection</a:t>
            </a:r>
          </a:p>
          <a:p>
            <a:pPr marL="285750" indent="-285750">
              <a:lnSpc>
                <a:spcPct val="150000"/>
              </a:lnSpc>
              <a:buFont typeface="Wingdings" pitchFamily="2" charset="2"/>
              <a:buChar char="v"/>
            </a:pPr>
            <a:r>
              <a:rPr lang="en" sz="1600" b="1" dirty="0" smtClean="0">
                <a:latin typeface="Arial" pitchFamily="34" charset="0"/>
                <a:cs typeface="Arial" pitchFamily="34" charset="0"/>
              </a:rPr>
              <a:t>Auscultation</a:t>
            </a:r>
          </a:p>
          <a:p>
            <a:pPr marL="285750" indent="-285750">
              <a:lnSpc>
                <a:spcPct val="150000"/>
              </a:lnSpc>
              <a:buFont typeface="Wingdings" pitchFamily="2" charset="2"/>
              <a:buChar char="v"/>
            </a:pPr>
            <a:r>
              <a:rPr lang="en" sz="1600" b="1" dirty="0" smtClean="0">
                <a:latin typeface="Arial" pitchFamily="34" charset="0"/>
                <a:cs typeface="Arial" pitchFamily="34" charset="0"/>
              </a:rPr>
              <a:t>Percussion</a:t>
            </a:r>
          </a:p>
          <a:p>
            <a:pPr marL="285750" indent="-285750">
              <a:lnSpc>
                <a:spcPct val="150000"/>
              </a:lnSpc>
              <a:buFont typeface="Wingdings" pitchFamily="2" charset="2"/>
              <a:buChar char="v"/>
            </a:pPr>
            <a:r>
              <a:rPr lang="en" sz="1600" b="1" dirty="0" err="1" smtClean="0">
                <a:latin typeface="Arial" pitchFamily="34" charset="0"/>
                <a:cs typeface="Arial" pitchFamily="34" charset="0"/>
              </a:rPr>
              <a:t>Palpation</a:t>
            </a:r>
            <a:endParaRPr lang="sr-Cyrl-RS" sz="1600" b="1" dirty="0">
              <a:latin typeface="Arial" pitchFamily="34" charset="0"/>
              <a:cs typeface="Arial" pitchFamily="34" charset="0"/>
            </a:endParaRPr>
          </a:p>
        </p:txBody>
      </p:sp>
      <p:pic>
        <p:nvPicPr>
          <p:cNvPr id="3" name="Picture 2" descr="http://images.medicinenet.com/images/slideshow/abdominal-pain-s7-photo-of-patterns-of-pain.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52600" y="3276600"/>
            <a:ext cx="4699000" cy="3188335"/>
          </a:xfrm>
          <a:prstGeom prst="rect">
            <a:avLst/>
          </a:prstGeom>
          <a:noFill/>
          <a:ln>
            <a:noFill/>
          </a:ln>
        </p:spPr>
      </p:pic>
    </p:spTree>
    <p:extLst>
      <p:ext uri="{BB962C8B-B14F-4D97-AF65-F5344CB8AC3E}">
        <p14:creationId xmlns="" xmlns:p14="http://schemas.microsoft.com/office/powerpoint/2010/main" val="16644788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52400"/>
            <a:ext cx="6477000" cy="6247864"/>
          </a:xfrm>
          <a:prstGeom prst="rect">
            <a:avLst/>
          </a:prstGeom>
          <a:noFill/>
        </p:spPr>
        <p:txBody>
          <a:bodyPr wrap="square" rtlCol="0">
            <a:spAutoFit/>
          </a:bodyPr>
          <a:lstStyle/>
          <a:p>
            <a:pPr>
              <a:defRPr/>
            </a:pPr>
            <a:r>
              <a:rPr lang="en" sz="1600" b="1" dirty="0" smtClean="0">
                <a:latin typeface="Arial" pitchFamily="34" charset="0"/>
                <a:cs typeface="Arial" pitchFamily="34" charset="0"/>
              </a:rPr>
              <a:t>GENERAL INSPECTION</a:t>
            </a:r>
          </a:p>
          <a:p>
            <a:pPr>
              <a:lnSpc>
                <a:spcPct val="150000"/>
              </a:lnSpc>
              <a:defRPr/>
            </a:pPr>
            <a:r>
              <a:rPr lang="en" sz="1600" b="1" dirty="0" err="1" smtClean="0">
                <a:latin typeface="Arial" pitchFamily="34" charset="0"/>
                <a:cs typeface="Arial" pitchFamily="34" charset="0"/>
              </a:rPr>
              <a:t>Forced</a:t>
            </a:r>
            <a:r>
              <a:rPr lang="en" sz="1600" b="1" dirty="0" smtClean="0">
                <a:latin typeface="Arial" pitchFamily="34" charset="0"/>
                <a:cs typeface="Arial" pitchFamily="34" charset="0"/>
              </a:rPr>
              <a:t> </a:t>
            </a:r>
            <a:r>
              <a:rPr lang="en" sz="1600" b="1" dirty="0">
                <a:latin typeface="Arial" pitchFamily="34" charset="0"/>
                <a:cs typeface="Arial" pitchFamily="34" charset="0"/>
              </a:rPr>
              <a:t>position of the patient</a:t>
            </a:r>
          </a:p>
          <a:p>
            <a:pPr marL="514350" indent="-514350">
              <a:lnSpc>
                <a:spcPct val="150000"/>
              </a:lnSpc>
              <a:buFont typeface="Arial" pitchFamily="34" charset="0"/>
              <a:buChar char="•"/>
              <a:defRPr/>
            </a:pPr>
            <a:r>
              <a:rPr lang="en" sz="1400" b="1" dirty="0" smtClean="0">
                <a:latin typeface="Arial" pitchFamily="34" charset="0"/>
                <a:cs typeface="Arial" pitchFamily="34" charset="0"/>
              </a:rPr>
              <a:t>Acute appendicitis - </a:t>
            </a:r>
            <a:r>
              <a:rPr lang="en" sz="1400" dirty="0" smtClean="0">
                <a:latin typeface="Arial" pitchFamily="34" charset="0"/>
                <a:cs typeface="Arial" pitchFamily="34" charset="0"/>
              </a:rPr>
              <a:t>pain and colic, the patient bends over on the right side, exerts light pressure on </a:t>
            </a:r>
            <a:r>
              <a:rPr lang="en" sz="1400" dirty="0" err="1" smtClean="0">
                <a:latin typeface="Arial" pitchFamily="34" charset="0"/>
                <a:cs typeface="Arial" pitchFamily="34" charset="0"/>
              </a:rPr>
              <a:t>the ileocecal </a:t>
            </a:r>
            <a:r>
              <a:rPr lang="en" sz="1400" dirty="0" smtClean="0">
                <a:latin typeface="Arial" pitchFamily="34" charset="0"/>
                <a:cs typeface="Arial" pitchFamily="34" charset="0"/>
              </a:rPr>
              <a:t>region (reducing the movement of that part of the intestine)</a:t>
            </a:r>
          </a:p>
          <a:p>
            <a:pPr marL="514350" indent="-514350">
              <a:lnSpc>
                <a:spcPct val="150000"/>
              </a:lnSpc>
              <a:buFont typeface="Arial" pitchFamily="34" charset="0"/>
              <a:buChar char="•"/>
              <a:defRPr/>
            </a:pPr>
            <a:r>
              <a:rPr lang="en" sz="1400" b="1" dirty="0" smtClean="0">
                <a:latin typeface="Arial" pitchFamily="34" charset="0"/>
                <a:cs typeface="Arial" pitchFamily="34" charset="0"/>
              </a:rPr>
              <a:t>Intestinal colic </a:t>
            </a:r>
            <a:r>
              <a:rPr lang="en" sz="1400" dirty="0" smtClean="0">
                <a:latin typeface="Arial" pitchFamily="34" charset="0"/>
                <a:cs typeface="Arial" pitchFamily="34" charset="0"/>
              </a:rPr>
              <a:t>(acute </a:t>
            </a:r>
            <a:r>
              <a:rPr lang="en" sz="1400" dirty="0" err="1" smtClean="0">
                <a:latin typeface="Arial" pitchFamily="34" charset="0"/>
                <a:cs typeface="Arial" pitchFamily="34" charset="0"/>
              </a:rPr>
              <a:t>enteritis </a:t>
            </a:r>
            <a:r>
              <a:rPr lang="en" sz="1400" dirty="0" smtClean="0">
                <a:latin typeface="Arial" pitchFamily="34" charset="0"/>
                <a:cs typeface="Arial" pitchFamily="34" charset="0"/>
              </a:rPr>
              <a:t>or </a:t>
            </a:r>
            <a:r>
              <a:rPr lang="en" sz="1400" dirty="0" err="1" smtClean="0">
                <a:latin typeface="Arial" pitchFamily="34" charset="0"/>
                <a:cs typeface="Arial" pitchFamily="34" charset="0"/>
              </a:rPr>
              <a:t>enterocolitis </a:t>
            </a:r>
            <a:r>
              <a:rPr lang="en" sz="1400" dirty="0" smtClean="0">
                <a:latin typeface="Arial" pitchFamily="34" charset="0"/>
                <a:cs typeface="Arial" pitchFamily="34" charset="0"/>
              </a:rPr>
              <a:t>) - bent position with knees bent up to under the chin</a:t>
            </a:r>
          </a:p>
          <a:p>
            <a:pPr marL="514350" indent="-514350">
              <a:lnSpc>
                <a:spcPct val="150000"/>
              </a:lnSpc>
              <a:buFont typeface="Arial" pitchFamily="34" charset="0"/>
              <a:buChar char="•"/>
              <a:defRPr/>
            </a:pPr>
            <a:r>
              <a:rPr lang="en" sz="1400" b="1" dirty="0" smtClean="0">
                <a:latin typeface="Arial" pitchFamily="34" charset="0"/>
                <a:cs typeface="Arial" pitchFamily="34" charset="0"/>
              </a:rPr>
              <a:t>Biliary colic </a:t>
            </a:r>
            <a:r>
              <a:rPr lang="en" sz="1400" dirty="0" smtClean="0">
                <a:latin typeface="Arial" pitchFamily="34" charset="0"/>
                <a:cs typeface="Arial" pitchFamily="34" charset="0"/>
              </a:rPr>
              <a:t>( </a:t>
            </a:r>
            <a:r>
              <a:rPr lang="en" sz="1400" dirty="0" err="1" smtClean="0">
                <a:latin typeface="Arial" pitchFamily="34" charset="0"/>
                <a:cs typeface="Arial" pitchFamily="34" charset="0"/>
              </a:rPr>
              <a:t>cholecystitis </a:t>
            </a:r>
            <a:r>
              <a:rPr lang="en" sz="1400" dirty="0" smtClean="0">
                <a:latin typeface="Arial" pitchFamily="34" charset="0"/>
                <a:cs typeface="Arial" pitchFamily="34" charset="0"/>
              </a:rPr>
              <a:t>, </a:t>
            </a:r>
            <a:r>
              <a:rPr lang="en" sz="1400" dirty="0" err="1" smtClean="0">
                <a:latin typeface="Arial" pitchFamily="34" charset="0"/>
                <a:cs typeface="Arial" pitchFamily="34" charset="0"/>
              </a:rPr>
              <a:t>cholelithiasis </a:t>
            </a:r>
            <a:r>
              <a:rPr lang="en" sz="1400" dirty="0" smtClean="0">
                <a:latin typeface="Arial" pitchFamily="34" charset="0"/>
                <a:cs typeface="Arial" pitchFamily="34" charset="0"/>
              </a:rPr>
              <a:t>) - restless </a:t>
            </a:r>
            <a:r>
              <a:rPr lang="en" sz="1400" dirty="0">
                <a:latin typeface="Arial" pitchFamily="34" charset="0"/>
                <a:cs typeface="Arial" pitchFamily="34" charset="0"/>
              </a:rPr>
              <a:t>in bed, calms down as the pain subsides</a:t>
            </a:r>
            <a:endParaRPr lang="sr-Cyrl-CS" sz="1400" dirty="0" smtClean="0">
              <a:latin typeface="Arial" pitchFamily="34" charset="0"/>
              <a:cs typeface="Arial" pitchFamily="34" charset="0"/>
            </a:endParaRPr>
          </a:p>
          <a:p>
            <a:pPr marL="514350" indent="-514350">
              <a:lnSpc>
                <a:spcPct val="150000"/>
              </a:lnSpc>
              <a:buFont typeface="Arial" pitchFamily="34" charset="0"/>
              <a:buChar char="•"/>
              <a:defRPr/>
            </a:pPr>
            <a:r>
              <a:rPr lang="en" sz="1400" b="1" dirty="0" smtClean="0">
                <a:latin typeface="Arial" pitchFamily="34" charset="0"/>
                <a:cs typeface="Arial" pitchFamily="34" charset="0"/>
              </a:rPr>
              <a:t>Renal colic </a:t>
            </a:r>
            <a:r>
              <a:rPr lang="en" sz="1400" dirty="0" smtClean="0">
                <a:latin typeface="Arial" pitchFamily="34" charset="0"/>
                <a:cs typeface="Arial" pitchFamily="34" charset="0"/>
              </a:rPr>
              <a:t>( </a:t>
            </a:r>
            <a:r>
              <a:rPr lang="en" sz="1400" dirty="0" err="1" smtClean="0">
                <a:latin typeface="Arial" pitchFamily="34" charset="0"/>
                <a:cs typeface="Arial" pitchFamily="34" charset="0"/>
              </a:rPr>
              <a:t>nephrolithiasis </a:t>
            </a:r>
            <a:r>
              <a:rPr lang="en" sz="1400" dirty="0" smtClean="0">
                <a:latin typeface="Arial" pitchFamily="34" charset="0"/>
                <a:cs typeface="Arial" pitchFamily="34" charset="0"/>
              </a:rPr>
              <a:t>)-restless in bed, twisting backwards or sideways, with painful grimaces on the face, pain </a:t>
            </a:r>
            <a:r>
              <a:rPr lang="en" sz="1400" dirty="0" err="1" smtClean="0">
                <a:latin typeface="Arial" pitchFamily="34" charset="0"/>
                <a:cs typeface="Arial" pitchFamily="34" charset="0"/>
              </a:rPr>
              <a:t>radiating </a:t>
            </a:r>
            <a:r>
              <a:rPr lang="en" sz="1400" dirty="0" smtClean="0">
                <a:latin typeface="Arial" pitchFamily="34" charset="0"/>
                <a:cs typeface="Arial" pitchFamily="34" charset="0"/>
              </a:rPr>
              <a:t>towards the thigh of the affected side</a:t>
            </a:r>
          </a:p>
          <a:p>
            <a:pPr marL="514350" indent="-514350">
              <a:lnSpc>
                <a:spcPct val="150000"/>
              </a:lnSpc>
              <a:buFont typeface="Arial" pitchFamily="34" charset="0"/>
              <a:buChar char="•"/>
              <a:defRPr/>
            </a:pPr>
            <a:r>
              <a:rPr lang="en" sz="1400" b="1" dirty="0" smtClean="0">
                <a:latin typeface="Arial" pitchFamily="34" charset="0"/>
                <a:cs typeface="Arial" pitchFamily="34" charset="0"/>
              </a:rPr>
              <a:t>Acute </a:t>
            </a:r>
            <a:r>
              <a:rPr lang="en" sz="1400" b="1" dirty="0">
                <a:latin typeface="Arial" pitchFamily="34" charset="0"/>
                <a:cs typeface="Arial" pitchFamily="34" charset="0"/>
              </a:rPr>
              <a:t>perforation </a:t>
            </a:r>
            <a:r>
              <a:rPr lang="en" sz="1400" b="1" dirty="0" err="1" smtClean="0">
                <a:latin typeface="Arial" pitchFamily="34" charset="0"/>
                <a:cs typeface="Arial" pitchFamily="34" charset="0"/>
              </a:rPr>
              <a:t>of the ulcer </a:t>
            </a:r>
            <a:r>
              <a:rPr lang="en" sz="1400" b="1" dirty="0" smtClean="0">
                <a:latin typeface="Arial" pitchFamily="34" charset="0"/>
                <a:cs typeface="Arial" pitchFamily="34" charset="0"/>
              </a:rPr>
              <a:t>- </a:t>
            </a:r>
            <a:r>
              <a:rPr lang="en" sz="1400" dirty="0" smtClean="0">
                <a:latin typeface="Arial" pitchFamily="34" charset="0"/>
                <a:cs typeface="Arial" pitchFamily="34" charset="0"/>
              </a:rPr>
              <a:t>bent </a:t>
            </a:r>
            <a:r>
              <a:rPr lang="en" sz="1400" dirty="0">
                <a:latin typeface="Arial" pitchFamily="34" charset="0"/>
                <a:cs typeface="Arial" pitchFamily="34" charset="0"/>
              </a:rPr>
              <a:t>forward position with hand pressure on </a:t>
            </a:r>
            <a:r>
              <a:rPr lang="en" sz="1400" dirty="0" err="1">
                <a:latin typeface="Arial" pitchFamily="34" charset="0"/>
                <a:cs typeface="Arial" pitchFamily="34" charset="0"/>
              </a:rPr>
              <a:t>the epigastrium </a:t>
            </a:r>
            <a:r>
              <a:rPr lang="en" sz="1400" dirty="0">
                <a:latin typeface="Arial" pitchFamily="34" charset="0"/>
                <a:cs typeface="Arial" pitchFamily="34" charset="0"/>
              </a:rPr>
              <a:t>, preceded by severe pain like a "knife blow to the stomach"</a:t>
            </a:r>
          </a:p>
          <a:p>
            <a:pPr marL="514350" indent="-514350">
              <a:lnSpc>
                <a:spcPct val="150000"/>
              </a:lnSpc>
              <a:buFont typeface="Arial" pitchFamily="34" charset="0"/>
              <a:buChar char="•"/>
              <a:defRPr/>
            </a:pPr>
            <a:r>
              <a:rPr lang="en" sz="1400" b="1" dirty="0" smtClean="0">
                <a:latin typeface="Arial" pitchFamily="34" charset="0"/>
                <a:cs typeface="Arial" pitchFamily="34" charset="0"/>
              </a:rPr>
              <a:t>Profuse vomiting and diarrhea </a:t>
            </a:r>
            <a:r>
              <a:rPr lang="en" sz="1400" dirty="0" smtClean="0">
                <a:latin typeface="Arial" pitchFamily="34" charset="0"/>
                <a:cs typeface="Arial" pitchFamily="34" charset="0"/>
              </a:rPr>
              <a:t>(severe dehydration)-abdominal </a:t>
            </a:r>
            <a:r>
              <a:rPr lang="en" sz="1400" dirty="0" err="1">
                <a:latin typeface="Arial" pitchFamily="34" charset="0"/>
                <a:cs typeface="Arial" pitchFamily="34" charset="0"/>
              </a:rPr>
              <a:t>facies</a:t>
            </a:r>
            <a:r>
              <a:rPr lang="en" sz="1400" dirty="0">
                <a:latin typeface="Arial" pitchFamily="34" charset="0"/>
                <a:cs typeface="Arial" pitchFamily="34" charset="0"/>
              </a:rPr>
              <a:t> </a:t>
            </a:r>
            <a:r>
              <a:rPr lang="en" sz="1400" dirty="0" smtClean="0">
                <a:latin typeface="Arial" pitchFamily="34" charset="0"/>
                <a:cs typeface="Arial" pitchFamily="34" charset="0"/>
              </a:rPr>
              <a:t>(inflamed </a:t>
            </a:r>
            <a:r>
              <a:rPr lang="en" sz="1400" dirty="0">
                <a:latin typeface="Arial" pitchFamily="34" charset="0"/>
                <a:cs typeface="Arial" pitchFamily="34" charset="0"/>
              </a:rPr>
              <a:t>eyeballs, </a:t>
            </a:r>
            <a:r>
              <a:rPr lang="en" sz="1400" dirty="0" err="1">
                <a:latin typeface="Arial" pitchFamily="34" charset="0"/>
                <a:cs typeface="Arial" pitchFamily="34" charset="0"/>
              </a:rPr>
              <a:t>halo </a:t>
            </a:r>
            <a:r>
              <a:rPr lang="en" sz="1400" dirty="0">
                <a:latin typeface="Arial" pitchFamily="34" charset="0"/>
                <a:cs typeface="Arial" pitchFamily="34" charset="0"/>
              </a:rPr>
              <a:t>eyes, </a:t>
            </a:r>
            <a:r>
              <a:rPr lang="en" sz="1400" dirty="0" err="1">
                <a:latin typeface="Arial" pitchFamily="34" charset="0"/>
                <a:cs typeface="Arial" pitchFamily="34" charset="0"/>
              </a:rPr>
              <a:t>pointed </a:t>
            </a:r>
            <a:r>
              <a:rPr lang="en" sz="1400" dirty="0">
                <a:latin typeface="Arial" pitchFamily="34" charset="0"/>
                <a:cs typeface="Arial" pitchFamily="34" charset="0"/>
              </a:rPr>
              <a:t>nose, </a:t>
            </a:r>
            <a:r>
              <a:rPr lang="en" sz="1400" dirty="0" err="1">
                <a:latin typeface="Arial" pitchFamily="34" charset="0"/>
                <a:cs typeface="Arial" pitchFamily="34" charset="0"/>
              </a:rPr>
              <a:t>nasolabial</a:t>
            </a:r>
            <a:r>
              <a:rPr lang="en" sz="1400" dirty="0">
                <a:latin typeface="Arial" pitchFamily="34" charset="0"/>
                <a:cs typeface="Arial" pitchFamily="34" charset="0"/>
              </a:rPr>
              <a:t> </a:t>
            </a:r>
            <a:r>
              <a:rPr lang="en" sz="1400" dirty="0" err="1">
                <a:latin typeface="Arial" pitchFamily="34" charset="0"/>
                <a:cs typeface="Arial" pitchFamily="34" charset="0"/>
              </a:rPr>
              <a:t>falte </a:t>
            </a:r>
            <a:r>
              <a:rPr lang="en" sz="1400" dirty="0">
                <a:latin typeface="Arial" pitchFamily="34" charset="0"/>
                <a:cs typeface="Arial" pitchFamily="34" charset="0"/>
              </a:rPr>
              <a:t>, dry lips, dry, dried and heavily coated tongue), </a:t>
            </a:r>
            <a:r>
              <a:rPr lang="en" sz="1400" dirty="0" smtClean="0">
                <a:latin typeface="Arial" pitchFamily="34" charset="0"/>
                <a:cs typeface="Arial" pitchFamily="34" charset="0"/>
              </a:rPr>
              <a:t>skin dry, shriveled, </a:t>
            </a:r>
            <a:r>
              <a:rPr lang="en" sz="1400" dirty="0">
                <a:latin typeface="Arial" pitchFamily="34" charset="0"/>
                <a:cs typeface="Arial" pitchFamily="34" charset="0"/>
              </a:rPr>
              <a:t>without </a:t>
            </a:r>
            <a:r>
              <a:rPr lang="en" sz="1400" dirty="0" err="1" smtClean="0">
                <a:latin typeface="Arial" pitchFamily="34" charset="0"/>
                <a:cs typeface="Arial" pitchFamily="34" charset="0"/>
              </a:rPr>
              <a:t>turgor</a:t>
            </a:r>
            <a:endParaRPr lang="sr-Latn-CS" sz="1400" dirty="0">
              <a:latin typeface="Arial" pitchFamily="34" charset="0"/>
              <a:cs typeface="Arial" pitchFamily="34" charset="0"/>
            </a:endParaRPr>
          </a:p>
        </p:txBody>
      </p:sp>
      <p:pic>
        <p:nvPicPr>
          <p:cNvPr id="3" name="Picture 2" descr="http://www.parks.rs/Content/images/about_diseases/upala-creva1.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77000" y="127001"/>
            <a:ext cx="1609407" cy="1701800"/>
          </a:xfrm>
          <a:prstGeom prst="rect">
            <a:avLst/>
          </a:prstGeom>
          <a:noFill/>
          <a:ln>
            <a:noFill/>
          </a:ln>
        </p:spPr>
      </p:pic>
      <p:pic>
        <p:nvPicPr>
          <p:cNvPr id="4" name="Picture 3" descr="http://ocdn.eu/images/pulscms/MDI7MDMsMzE0LDAsMCwxOzAzLDFkNiwwLDAsMQ__/de3d908978ddf3d15a929a56b6242c79.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553200" y="1981200"/>
            <a:ext cx="1533207" cy="1256665"/>
          </a:xfrm>
          <a:prstGeom prst="rect">
            <a:avLst/>
          </a:prstGeom>
          <a:noFill/>
          <a:ln>
            <a:noFill/>
          </a:ln>
        </p:spPr>
      </p:pic>
      <p:pic>
        <p:nvPicPr>
          <p:cNvPr id="5" name="Picture 4" descr="https://encrypted-tbn2.gstatic.com/images?q=tbn:ANd9GcRW-MgtffqN_8gYO-xOme-UgHcHwTYHqFxAoyJW_xUL5Hr-NQ1g"/>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477000" y="3429000"/>
            <a:ext cx="2133600" cy="1381124"/>
          </a:xfrm>
          <a:prstGeom prst="rect">
            <a:avLst/>
          </a:prstGeom>
          <a:noFill/>
          <a:ln>
            <a:noFill/>
          </a:ln>
        </p:spPr>
      </p:pic>
      <p:pic>
        <p:nvPicPr>
          <p:cNvPr id="6" name="Picture 5" descr="http://img.tfd.com/MosbyMD/thumb/parkinsonian-facies.jpg"/>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086600" y="5061684"/>
            <a:ext cx="1223962" cy="1722120"/>
          </a:xfrm>
          <a:prstGeom prst="rect">
            <a:avLst/>
          </a:prstGeom>
          <a:noFill/>
          <a:ln>
            <a:noFill/>
          </a:ln>
        </p:spPr>
      </p:pic>
    </p:spTree>
    <p:extLst>
      <p:ext uri="{BB962C8B-B14F-4D97-AF65-F5344CB8AC3E}">
        <p14:creationId xmlns="" xmlns:p14="http://schemas.microsoft.com/office/powerpoint/2010/main" val="34547321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457200"/>
            <a:ext cx="8534400" cy="3416320"/>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INSPECTION OF THE ABDOMEN</a:t>
            </a:r>
          </a:p>
          <a:p>
            <a:pPr>
              <a:lnSpc>
                <a:spcPct val="150000"/>
              </a:lnSpc>
            </a:pPr>
            <a:endParaRPr lang="sr-Cyrl-RS" sz="1600" b="1" dirty="0" smtClean="0">
              <a:latin typeface="Arial" pitchFamily="34" charset="0"/>
              <a:cs typeface="Arial" pitchFamily="34" charset="0"/>
            </a:endParaRPr>
          </a:p>
          <a:p>
            <a:pPr marL="342900" indent="-342900">
              <a:lnSpc>
                <a:spcPct val="150000"/>
              </a:lnSpc>
              <a:buFont typeface="+mj-lt"/>
              <a:buAutoNum type="arabicPeriod"/>
            </a:pPr>
            <a:r>
              <a:rPr lang="en" sz="1600" dirty="0" smtClean="0">
                <a:latin typeface="Arial" pitchFamily="34" charset="0"/>
                <a:cs typeface="Arial" pitchFamily="34" charset="0"/>
              </a:rPr>
              <a:t>Belly shape and size</a:t>
            </a:r>
          </a:p>
          <a:p>
            <a:pPr marL="342900" indent="-342900">
              <a:lnSpc>
                <a:spcPct val="150000"/>
              </a:lnSpc>
              <a:buFont typeface="+mj-lt"/>
              <a:buAutoNum type="arabicPeriod"/>
            </a:pPr>
            <a:r>
              <a:rPr lang="en" sz="1600" dirty="0" smtClean="0">
                <a:latin typeface="Arial" pitchFamily="34" charset="0"/>
                <a:cs typeface="Arial" pitchFamily="34" charset="0"/>
              </a:rPr>
              <a:t>Abdominal skin</a:t>
            </a:r>
          </a:p>
          <a:p>
            <a:pPr marL="342900" indent="-342900">
              <a:lnSpc>
                <a:spcPct val="150000"/>
              </a:lnSpc>
              <a:buFont typeface="+mj-lt"/>
              <a:buAutoNum type="arabicPeriod"/>
            </a:pPr>
            <a:r>
              <a:rPr lang="en" sz="1600" dirty="0" smtClean="0">
                <a:latin typeface="Arial" pitchFamily="34" charset="0"/>
                <a:cs typeface="Arial" pitchFamily="34" charset="0"/>
              </a:rPr>
              <a:t>Abdominal symmetry</a:t>
            </a:r>
          </a:p>
          <a:p>
            <a:pPr marL="342900" indent="-342900">
              <a:lnSpc>
                <a:spcPct val="150000"/>
              </a:lnSpc>
              <a:buFont typeface="+mj-lt"/>
              <a:buAutoNum type="arabicPeriod"/>
            </a:pPr>
            <a:r>
              <a:rPr lang="en" sz="1600" dirty="0" smtClean="0">
                <a:latin typeface="Arial" pitchFamily="34" charset="0"/>
                <a:cs typeface="Arial" pitchFamily="34" charset="0"/>
              </a:rPr>
              <a:t>Respiratory mobility of the abdomen</a:t>
            </a:r>
          </a:p>
          <a:p>
            <a:pPr marL="342900" indent="-342900">
              <a:lnSpc>
                <a:spcPct val="150000"/>
              </a:lnSpc>
              <a:buFont typeface="+mj-lt"/>
              <a:buAutoNum type="arabicPeriod"/>
            </a:pPr>
            <a:r>
              <a:rPr lang="en" sz="1600" dirty="0" smtClean="0">
                <a:latin typeface="Arial" pitchFamily="34" charset="0"/>
                <a:cs typeface="Arial" pitchFamily="34" charset="0"/>
              </a:rPr>
              <a:t>The presence </a:t>
            </a:r>
            <a:r>
              <a:rPr lang="en" sz="1600" dirty="0" err="1" smtClean="0">
                <a:latin typeface="Arial" pitchFamily="34" charset="0"/>
                <a:cs typeface="Arial" pitchFamily="34" charset="0"/>
              </a:rPr>
              <a:t>of ascites</a:t>
            </a:r>
            <a:endParaRPr lang="sr-Cyrl-RS" sz="1600" dirty="0" smtClean="0">
              <a:latin typeface="Arial" pitchFamily="34" charset="0"/>
              <a:cs typeface="Arial" pitchFamily="34" charset="0"/>
            </a:endParaRPr>
          </a:p>
          <a:p>
            <a:pPr marL="342900" indent="-342900">
              <a:lnSpc>
                <a:spcPct val="150000"/>
              </a:lnSpc>
              <a:buFont typeface="+mj-lt"/>
              <a:buAutoNum type="arabicPeriod"/>
            </a:pPr>
            <a:r>
              <a:rPr lang="en" sz="1600" dirty="0" smtClean="0">
                <a:latin typeface="Arial" pitchFamily="34" charset="0"/>
                <a:cs typeface="Arial" pitchFamily="34" charset="0"/>
              </a:rPr>
              <a:t>The presence of a hernia</a:t>
            </a:r>
          </a:p>
          <a:p>
            <a:pPr>
              <a:lnSpc>
                <a:spcPct val="150000"/>
              </a:lnSpc>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18168631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2347"/>
            <a:ext cx="8458200" cy="6740307"/>
          </a:xfrm>
          <a:prstGeom prst="rect">
            <a:avLst/>
          </a:prstGeom>
          <a:noFill/>
        </p:spPr>
        <p:txBody>
          <a:bodyPr wrap="square" rtlCol="0">
            <a:spAutoFit/>
          </a:bodyPr>
          <a:lstStyle/>
          <a:p>
            <a:pPr>
              <a:lnSpc>
                <a:spcPct val="150000"/>
              </a:lnSpc>
            </a:pPr>
            <a:r>
              <a:rPr lang="en" sz="1600" dirty="0" smtClean="0">
                <a:latin typeface="Arial" pitchFamily="34" charset="0"/>
                <a:cs typeface="Arial" pitchFamily="34" charset="0"/>
              </a:rPr>
              <a:t>Polymorphic complaints, complex from several organs</a:t>
            </a:r>
          </a:p>
          <a:p>
            <a:pPr>
              <a:lnSpc>
                <a:spcPct val="150000"/>
              </a:lnSpc>
            </a:pPr>
            <a:r>
              <a:rPr lang="en" sz="1600" dirty="0" smtClean="0">
                <a:latin typeface="Arial" pitchFamily="34" charset="0"/>
                <a:cs typeface="Arial" pitchFamily="34" charset="0"/>
              </a:rPr>
              <a:t>A series of specific questions:</a:t>
            </a:r>
          </a:p>
          <a:p>
            <a:pPr marL="285750" indent="-285750">
              <a:lnSpc>
                <a:spcPct val="150000"/>
              </a:lnSpc>
              <a:buFont typeface="Wingdings" pitchFamily="2" charset="2"/>
              <a:buChar char="ü"/>
            </a:pPr>
            <a:r>
              <a:rPr lang="en" sz="1600" dirty="0" smtClean="0">
                <a:latin typeface="Arial" pitchFamily="34" charset="0"/>
                <a:cs typeface="Arial" pitchFamily="34" charset="0"/>
              </a:rPr>
              <a:t>Does he have a good appetite or not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Is he thirsty, does he drink a lot of water during the day or night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Does he have any problems or pain when swallowing food (solid or liquid)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Does he have nausea, disgust, vomiting; when and in what situations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Does he have stomach pains; in what form (burning, burning, cramps) ? What is the intensity of the pain, localization, spread, cessation (spontaneously or with medication)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Is the pain related to eating or does it occur before, during or after eating, how long does the pain last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Is there a rhythmicity in the occurrence of pain (within a day or in relation to the season)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Was he vomiting blood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Did he have black stool and when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Does he get bloating and after which food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Does he get attacks of pain under the right </a:t>
            </a:r>
            <a:r>
              <a:rPr lang="en" sz="1600" dirty="0" err="1" smtClean="0">
                <a:latin typeface="Arial" pitchFamily="34" charset="0"/>
                <a:cs typeface="Arial" pitchFamily="34" charset="0"/>
              </a:rPr>
              <a:t>rib </a:t>
            </a:r>
            <a:r>
              <a:rPr lang="en" sz="1600" dirty="0" smtClean="0">
                <a:latin typeface="Arial" pitchFamily="34" charset="0"/>
                <a:cs typeface="Arial" pitchFamily="34" charset="0"/>
              </a:rPr>
              <a:t>cage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What is the character, </a:t>
            </a:r>
            <a:r>
              <a:rPr lang="en" sz="1600" dirty="0" err="1" smtClean="0">
                <a:latin typeface="Arial" pitchFamily="34" charset="0"/>
                <a:cs typeface="Arial" pitchFamily="34" charset="0"/>
              </a:rPr>
              <a:t>intensity </a:t>
            </a:r>
            <a:r>
              <a:rPr lang="en" sz="1600" dirty="0" smtClean="0">
                <a:latin typeface="Arial" pitchFamily="34" charset="0"/>
                <a:cs typeface="Arial" pitchFamily="34" charset="0"/>
              </a:rPr>
              <a:t>and </a:t>
            </a:r>
            <a:r>
              <a:rPr lang="en" sz="1600" dirty="0" err="1" smtClean="0">
                <a:latin typeface="Arial" pitchFamily="34" charset="0"/>
                <a:cs typeface="Arial" pitchFamily="34" charset="0"/>
              </a:rPr>
              <a:t>propagation </a:t>
            </a:r>
            <a:r>
              <a:rPr lang="en" sz="1600" dirty="0" smtClean="0">
                <a:latin typeface="Arial" pitchFamily="34" charset="0"/>
                <a:cs typeface="Arial" pitchFamily="34" charset="0"/>
              </a:rPr>
              <a:t>of that pain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Is it accompanied by pain, nausea, vomiting and fever ?</a:t>
            </a: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35883936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0"/>
            <a:ext cx="8839200" cy="6740307"/>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INSPECTION OF THE ABDOMEN</a:t>
            </a:r>
          </a:p>
          <a:p>
            <a:pPr>
              <a:lnSpc>
                <a:spcPct val="150000"/>
              </a:lnSpc>
              <a:defRPr/>
            </a:pPr>
            <a:r>
              <a:rPr lang="en" sz="1600" b="1" dirty="0" smtClean="0">
                <a:latin typeface="Arial" pitchFamily="34" charset="0"/>
                <a:cs typeface="Arial" pitchFamily="34" charset="0"/>
              </a:rPr>
              <a:t>Shape </a:t>
            </a:r>
            <a:r>
              <a:rPr lang="en" sz="1600" b="1" dirty="0">
                <a:latin typeface="Arial" pitchFamily="34" charset="0"/>
                <a:cs typeface="Arial" pitchFamily="34" charset="0"/>
              </a:rPr>
              <a:t>of the abdomen (abdominal wall)</a:t>
            </a:r>
          </a:p>
          <a:p>
            <a:pPr marL="457200" indent="-457200">
              <a:lnSpc>
                <a:spcPct val="150000"/>
              </a:lnSpc>
              <a:buFont typeface="Arial" pitchFamily="34" charset="0"/>
              <a:buChar char="•"/>
              <a:defRPr/>
            </a:pPr>
            <a:r>
              <a:rPr lang="en" sz="1600" b="1" dirty="0">
                <a:latin typeface="Arial" pitchFamily="34" charset="0"/>
                <a:cs typeface="Arial" pitchFamily="34" charset="0"/>
              </a:rPr>
              <a:t>N </a:t>
            </a:r>
            <a:r>
              <a:rPr lang="en" sz="1600" b="1" dirty="0" smtClean="0">
                <a:latin typeface="Arial" pitchFamily="34" charset="0"/>
                <a:cs typeface="Arial" pitchFamily="34" charset="0"/>
              </a:rPr>
              <a:t>ormal </a:t>
            </a:r>
            <a:r>
              <a:rPr lang="en" sz="1600" b="1" dirty="0">
                <a:latin typeface="Arial" pitchFamily="34" charset="0"/>
                <a:cs typeface="Arial" pitchFamily="34" charset="0"/>
              </a:rPr>
              <a:t>in the plane of the chest</a:t>
            </a:r>
          </a:p>
          <a:p>
            <a:pPr marL="457200" indent="-457200">
              <a:lnSpc>
                <a:spcPct val="150000"/>
              </a:lnSpc>
              <a:buFont typeface="Arial" pitchFamily="34" charset="0"/>
              <a:buChar char="•"/>
              <a:defRPr/>
            </a:pPr>
            <a:r>
              <a:rPr lang="en" sz="1600" dirty="0">
                <a:latin typeface="Arial" pitchFamily="34" charset="0"/>
                <a:cs typeface="Arial" pitchFamily="34" charset="0"/>
              </a:rPr>
              <a:t>The condition of the muscles, stomach and intestines, </a:t>
            </a:r>
            <a:r>
              <a:rPr lang="en" sz="1600" dirty="0" smtClean="0">
                <a:latin typeface="Arial" pitchFamily="34" charset="0"/>
                <a:cs typeface="Arial" pitchFamily="34" charset="0"/>
              </a:rPr>
              <a:t>diaphragm, spinal column (lumbar part) affects the tone of the wall.</a:t>
            </a:r>
          </a:p>
          <a:p>
            <a:pPr marL="457200" indent="-457200">
              <a:lnSpc>
                <a:spcPct val="150000"/>
              </a:lnSpc>
              <a:buFont typeface="Arial" pitchFamily="34" charset="0"/>
              <a:buChar char="•"/>
              <a:defRPr/>
            </a:pPr>
            <a:r>
              <a:rPr lang="en" sz="1600" b="1" dirty="0" smtClean="0">
                <a:latin typeface="Arial" pitchFamily="34" charset="0"/>
                <a:cs typeface="Arial" pitchFamily="34" charset="0"/>
              </a:rPr>
              <a:t>In women </a:t>
            </a:r>
            <a:r>
              <a:rPr lang="en" sz="1600" dirty="0" smtClean="0">
                <a:latin typeface="Arial" pitchFamily="34" charset="0"/>
                <a:cs typeface="Arial" pitchFamily="34" charset="0"/>
              </a:rPr>
              <a:t>- the abdominal wall </a:t>
            </a:r>
            <a:r>
              <a:rPr lang="en" sz="1600" dirty="0" err="1" smtClean="0">
                <a:latin typeface="Arial" pitchFamily="34" charset="0"/>
                <a:cs typeface="Arial" pitchFamily="34" charset="0"/>
              </a:rPr>
              <a:t>is more abundant </a:t>
            </a:r>
            <a:r>
              <a:rPr lang="en" sz="1600" dirty="0" smtClean="0">
                <a:latin typeface="Arial" pitchFamily="34" charset="0"/>
                <a:cs typeface="Arial" pitchFamily="34" charset="0"/>
              </a:rPr>
              <a:t>(evenly distributed subcutaneous fat tissue), hairiness of the female type, limited by a horizontal line, </a:t>
            </a:r>
            <a:r>
              <a:rPr lang="en" sz="1600" dirty="0" err="1" smtClean="0">
                <a:latin typeface="Arial" pitchFamily="34" charset="0"/>
                <a:cs typeface="Arial" pitchFamily="34" charset="0"/>
              </a:rPr>
              <a:t>costal </a:t>
            </a:r>
            <a:r>
              <a:rPr lang="en" sz="1600" dirty="0" smtClean="0">
                <a:latin typeface="Arial" pitchFamily="34" charset="0"/>
                <a:cs typeface="Arial" pitchFamily="34" charset="0"/>
              </a:rPr>
              <a:t>type of breathing</a:t>
            </a:r>
          </a:p>
          <a:p>
            <a:pPr marL="457200" indent="-457200">
              <a:lnSpc>
                <a:spcPct val="150000"/>
              </a:lnSpc>
              <a:buFont typeface="Arial" pitchFamily="34" charset="0"/>
              <a:buChar char="•"/>
              <a:defRPr/>
            </a:pPr>
            <a:r>
              <a:rPr lang="en" sz="1600" b="1" dirty="0" smtClean="0">
                <a:latin typeface="Arial" pitchFamily="34" charset="0"/>
                <a:cs typeface="Arial" pitchFamily="34" charset="0"/>
              </a:rPr>
              <a:t>In men </a:t>
            </a:r>
            <a:r>
              <a:rPr lang="en" sz="1600" dirty="0" smtClean="0">
                <a:latin typeface="Arial" pitchFamily="34" charset="0"/>
                <a:cs typeface="Arial" pitchFamily="34" charset="0"/>
              </a:rPr>
              <a:t>- more pronounced abdominal muscles, hairiness of the pubic part reaches the navel, abdominal type of breathing</a:t>
            </a:r>
          </a:p>
          <a:p>
            <a:pPr marL="457200" indent="-457200">
              <a:lnSpc>
                <a:spcPct val="150000"/>
              </a:lnSpc>
              <a:buFont typeface="Arial" pitchFamily="34" charset="0"/>
              <a:buChar char="•"/>
              <a:defRPr/>
            </a:pPr>
            <a:r>
              <a:rPr lang="en" sz="1600" b="1" dirty="0" smtClean="0">
                <a:latin typeface="Arial" pitchFamily="34" charset="0"/>
                <a:cs typeface="Arial" pitchFamily="34" charset="0"/>
              </a:rPr>
              <a:t>Increased respiratory mobility of the abdominal wall </a:t>
            </a:r>
            <a:r>
              <a:rPr lang="en" sz="1600" dirty="0" smtClean="0">
                <a:latin typeface="Arial" pitchFamily="34" charset="0"/>
                <a:cs typeface="Arial" pitchFamily="34" charset="0"/>
              </a:rPr>
              <a:t>- diseases of the pleura and lungs (pleuritis, pneumonia, lung emphysema)</a:t>
            </a:r>
          </a:p>
          <a:p>
            <a:pPr marL="457200" indent="-457200">
              <a:lnSpc>
                <a:spcPct val="150000"/>
              </a:lnSpc>
              <a:buFont typeface="Arial" pitchFamily="34" charset="0"/>
              <a:buChar char="•"/>
              <a:defRPr/>
            </a:pPr>
            <a:r>
              <a:rPr lang="en" sz="1600" b="1" dirty="0" smtClean="0">
                <a:latin typeface="Arial" pitchFamily="34" charset="0"/>
                <a:cs typeface="Arial" pitchFamily="34" charset="0"/>
              </a:rPr>
              <a:t>Decreased respiratory mobility of the abdominal wall </a:t>
            </a:r>
            <a:r>
              <a:rPr lang="en" sz="1600" dirty="0" smtClean="0">
                <a:latin typeface="Arial" pitchFamily="34" charset="0"/>
                <a:cs typeface="Arial" pitchFamily="34" charset="0"/>
              </a:rPr>
              <a:t>- irritation </a:t>
            </a:r>
            <a:r>
              <a:rPr lang="en" sz="1600" dirty="0" err="1" smtClean="0">
                <a:latin typeface="Arial" pitchFamily="34" charset="0"/>
                <a:cs typeface="Arial" pitchFamily="34" charset="0"/>
              </a:rPr>
              <a:t>of the peritoneum </a:t>
            </a:r>
            <a:r>
              <a:rPr lang="en" sz="1600" dirty="0" smtClean="0">
                <a:latin typeface="Arial" pitchFamily="34" charset="0"/>
                <a:cs typeface="Arial" pitchFamily="34" charset="0"/>
              </a:rPr>
              <a:t>, shallow breathing, abdominal wall more or less tightened</a:t>
            </a:r>
            <a:endParaRPr lang="sr-Cyrl-CS" sz="1600" dirty="0">
              <a:latin typeface="Arial" pitchFamily="34" charset="0"/>
              <a:cs typeface="Arial" pitchFamily="34" charset="0"/>
            </a:endParaRPr>
          </a:p>
          <a:p>
            <a:pPr marL="457200" indent="-457200">
              <a:lnSpc>
                <a:spcPct val="150000"/>
              </a:lnSpc>
              <a:defRPr/>
            </a:pPr>
            <a:r>
              <a:rPr lang="en" sz="1600" b="1" dirty="0" smtClean="0">
                <a:solidFill>
                  <a:srgbClr val="FF0000"/>
                </a:solidFill>
                <a:latin typeface="Arial" pitchFamily="34" charset="0"/>
                <a:cs typeface="Arial" pitchFamily="34" charset="0"/>
              </a:rPr>
              <a:t>The shape of the belly depends on:</a:t>
            </a:r>
            <a:endParaRPr lang="sr-Cyrl-CS" sz="1600" b="1" dirty="0">
              <a:solidFill>
                <a:srgbClr val="FF0000"/>
              </a:solidFill>
              <a:latin typeface="Arial" pitchFamily="34" charset="0"/>
              <a:cs typeface="Arial" pitchFamily="34" charset="0"/>
            </a:endParaRPr>
          </a:p>
          <a:p>
            <a:pPr marL="457200" indent="-457200">
              <a:lnSpc>
                <a:spcPct val="150000"/>
              </a:lnSpc>
              <a:buFont typeface="+mj-lt"/>
              <a:buAutoNum type="arabicPeriod"/>
              <a:defRPr/>
            </a:pPr>
            <a:r>
              <a:rPr lang="en" sz="1600" dirty="0" smtClean="0">
                <a:latin typeface="Arial" pitchFamily="34" charset="0"/>
                <a:cs typeface="Arial" pitchFamily="34" charset="0"/>
              </a:rPr>
              <a:t>content </a:t>
            </a:r>
            <a:r>
              <a:rPr lang="en" sz="1600" dirty="0">
                <a:latin typeface="Arial" pitchFamily="34" charset="0"/>
                <a:cs typeface="Arial" pitchFamily="34" charset="0"/>
              </a:rPr>
              <a:t>in the stomach and </a:t>
            </a:r>
            <a:r>
              <a:rPr lang="en" sz="1600" dirty="0" smtClean="0">
                <a:latin typeface="Arial" pitchFamily="34" charset="0"/>
                <a:cs typeface="Arial" pitchFamily="34" charset="0"/>
              </a:rPr>
              <a:t>intestines</a:t>
            </a:r>
            <a:endParaRPr lang="sr-Cyrl-CS" sz="1600" dirty="0">
              <a:latin typeface="Arial" pitchFamily="34" charset="0"/>
              <a:cs typeface="Arial" pitchFamily="34" charset="0"/>
            </a:endParaRPr>
          </a:p>
          <a:p>
            <a:pPr marL="457200" indent="-457200">
              <a:lnSpc>
                <a:spcPct val="150000"/>
              </a:lnSpc>
              <a:buFont typeface="+mj-lt"/>
              <a:buAutoNum type="arabicPeriod"/>
              <a:defRPr/>
            </a:pPr>
            <a:r>
              <a:rPr lang="en" sz="1600" dirty="0" smtClean="0">
                <a:latin typeface="Arial" pitchFamily="34" charset="0"/>
                <a:cs typeface="Arial" pitchFamily="34" charset="0"/>
              </a:rPr>
              <a:t>the presence of fluid ( </a:t>
            </a:r>
            <a:r>
              <a:rPr lang="en" sz="1600" dirty="0" err="1" smtClean="0">
                <a:latin typeface="Arial" pitchFamily="34" charset="0"/>
                <a:cs typeface="Arial" pitchFamily="34" charset="0"/>
              </a:rPr>
              <a:t>transudate </a:t>
            </a:r>
            <a:r>
              <a:rPr lang="en" sz="1600" dirty="0" smtClean="0">
                <a:latin typeface="Arial" pitchFamily="34" charset="0"/>
                <a:cs typeface="Arial" pitchFamily="34" charset="0"/>
              </a:rPr>
              <a:t>or </a:t>
            </a:r>
            <a:r>
              <a:rPr lang="en" sz="1600" dirty="0" err="1" smtClean="0">
                <a:latin typeface="Arial" pitchFamily="34" charset="0"/>
                <a:cs typeface="Arial" pitchFamily="34" charset="0"/>
              </a:rPr>
              <a:t>exudate </a:t>
            </a:r>
            <a:r>
              <a:rPr lang="en" sz="1600" dirty="0" smtClean="0">
                <a:latin typeface="Arial" pitchFamily="34" charset="0"/>
                <a:cs typeface="Arial" pitchFamily="34" charset="0"/>
              </a:rPr>
              <a:t>) </a:t>
            </a:r>
            <a:r>
              <a:rPr lang="en" sz="1600" dirty="0">
                <a:latin typeface="Arial" pitchFamily="34" charset="0"/>
                <a:cs typeface="Arial" pitchFamily="34" charset="0"/>
              </a:rPr>
              <a:t>in the abdominal cavity</a:t>
            </a:r>
          </a:p>
          <a:p>
            <a:pPr marL="457200" indent="-457200">
              <a:lnSpc>
                <a:spcPct val="150000"/>
              </a:lnSpc>
              <a:buFont typeface="+mj-lt"/>
              <a:buAutoNum type="arabicPeriod"/>
              <a:defRPr/>
            </a:pPr>
            <a:r>
              <a:rPr lang="en" sz="1600" dirty="0" smtClean="0">
                <a:latin typeface="Arial" pitchFamily="34" charset="0"/>
                <a:cs typeface="Arial" pitchFamily="34" charset="0"/>
              </a:rPr>
              <a:t>development of </a:t>
            </a:r>
            <a:r>
              <a:rPr lang="en" sz="1600" dirty="0" err="1" smtClean="0">
                <a:latin typeface="Arial" pitchFamily="34" charset="0"/>
                <a:cs typeface="Arial" pitchFamily="34" charset="0"/>
              </a:rPr>
              <a:t>tumorous </a:t>
            </a:r>
            <a:r>
              <a:rPr lang="en" sz="1600" dirty="0" smtClean="0">
                <a:latin typeface="Arial" pitchFamily="34" charset="0"/>
                <a:cs typeface="Arial" pitchFamily="34" charset="0"/>
              </a:rPr>
              <a:t>masses (tumors, cysts, </a:t>
            </a:r>
            <a:r>
              <a:rPr lang="en" sz="1600" dirty="0" err="1" smtClean="0">
                <a:latin typeface="Arial" pitchFamily="34" charset="0"/>
                <a:cs typeface="Arial" pitchFamily="34" charset="0"/>
              </a:rPr>
              <a:t>mesenteric </a:t>
            </a:r>
            <a:r>
              <a:rPr lang="en" sz="1600" dirty="0" smtClean="0">
                <a:latin typeface="Arial" pitchFamily="34" charset="0"/>
                <a:cs typeface="Arial" pitchFamily="34" charset="0"/>
              </a:rPr>
              <a:t>glands,...)</a:t>
            </a:r>
            <a:endParaRPr lang="sr-Cyrl-CS" sz="1600" dirty="0">
              <a:latin typeface="Arial" pitchFamily="34" charset="0"/>
              <a:cs typeface="Arial" pitchFamily="34" charset="0"/>
            </a:endParaRPr>
          </a:p>
          <a:p>
            <a:pPr>
              <a:lnSpc>
                <a:spcPct val="150000"/>
              </a:lnSpc>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1396740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370975"/>
          </a:xfrm>
          <a:prstGeom prst="rect">
            <a:avLst/>
          </a:prstGeom>
        </p:spPr>
        <p:txBody>
          <a:bodyPr wrap="square">
            <a:spAutoFit/>
          </a:bodyPr>
          <a:lstStyle/>
          <a:p>
            <a:pPr marL="457200" indent="-457200">
              <a:lnSpc>
                <a:spcPct val="150000"/>
              </a:lnSpc>
              <a:defRPr/>
            </a:pPr>
            <a:r>
              <a:rPr lang="en" sz="1600" b="1" dirty="0" smtClean="0">
                <a:solidFill>
                  <a:srgbClr val="FF0000"/>
                </a:solidFill>
                <a:latin typeface="Arial" pitchFamily="34" charset="0"/>
                <a:cs typeface="Arial" pitchFamily="34" charset="0"/>
              </a:rPr>
              <a:t>Changes in shape:</a:t>
            </a:r>
          </a:p>
          <a:p>
            <a:pPr marL="457200" indent="-457200">
              <a:lnSpc>
                <a:spcPct val="150000"/>
              </a:lnSpc>
              <a:buFont typeface="+mj-lt"/>
              <a:buAutoNum type="arabicPeriod"/>
              <a:defRPr/>
            </a:pPr>
            <a:r>
              <a:rPr lang="en" sz="1600" dirty="0" smtClean="0">
                <a:latin typeface="Arial" pitchFamily="34" charset="0"/>
                <a:cs typeface="Arial" pitchFamily="34" charset="0"/>
              </a:rPr>
              <a:t>Tummy tuck</a:t>
            </a:r>
          </a:p>
          <a:p>
            <a:pPr marL="457200" indent="-457200">
              <a:lnSpc>
                <a:spcPct val="150000"/>
              </a:lnSpc>
              <a:buFont typeface="+mj-lt"/>
              <a:buAutoNum type="arabicPeriod"/>
              <a:defRPr/>
            </a:pPr>
            <a:r>
              <a:rPr lang="en" sz="1600" dirty="0" smtClean="0">
                <a:latin typeface="Arial" pitchFamily="34" charset="0"/>
                <a:cs typeface="Arial" pitchFamily="34" charset="0"/>
              </a:rPr>
              <a:t>Bulging belly</a:t>
            </a:r>
          </a:p>
          <a:p>
            <a:pPr marL="457200" indent="-457200">
              <a:lnSpc>
                <a:spcPct val="150000"/>
              </a:lnSpc>
              <a:defRPr/>
            </a:pPr>
            <a:r>
              <a:rPr lang="en" sz="1600" b="1" dirty="0" smtClean="0">
                <a:latin typeface="Arial" pitchFamily="34" charset="0"/>
                <a:cs typeface="Arial" pitchFamily="34" charset="0"/>
              </a:rPr>
              <a:t>Tummy tuck:</a:t>
            </a:r>
          </a:p>
          <a:p>
            <a:pPr marL="457200" indent="-457200">
              <a:lnSpc>
                <a:spcPct val="150000"/>
              </a:lnSpc>
              <a:buFont typeface="Arial" pitchFamily="34" charset="0"/>
              <a:buChar char="•"/>
              <a:defRPr/>
            </a:pPr>
            <a:r>
              <a:rPr lang="en" sz="1600" dirty="0" err="1" smtClean="0">
                <a:latin typeface="Arial" pitchFamily="34" charset="0"/>
                <a:cs typeface="Arial" pitchFamily="34" charset="0"/>
              </a:rPr>
              <a:t>malnourished </a:t>
            </a:r>
            <a:r>
              <a:rPr lang="en" sz="1600" dirty="0">
                <a:latin typeface="Arial" pitchFamily="34" charset="0"/>
                <a:cs typeface="Arial" pitchFamily="34" charset="0"/>
              </a:rPr>
              <a:t>, </a:t>
            </a:r>
            <a:r>
              <a:rPr lang="en" sz="1600" dirty="0" err="1" smtClean="0">
                <a:latin typeface="Arial" pitchFamily="34" charset="0"/>
                <a:cs typeface="Arial" pitchFamily="34" charset="0"/>
              </a:rPr>
              <a:t>gastroenteroptosis </a:t>
            </a:r>
            <a:r>
              <a:rPr lang="en" sz="1600" dirty="0" smtClean="0">
                <a:latin typeface="Arial" pitchFamily="34" charset="0"/>
                <a:cs typeface="Arial" pitchFamily="34" charset="0"/>
              </a:rPr>
              <a:t>, more lively </a:t>
            </a:r>
            <a:r>
              <a:rPr lang="en" sz="1600" dirty="0" err="1" smtClean="0">
                <a:latin typeface="Arial" pitchFamily="34" charset="0"/>
                <a:cs typeface="Arial" pitchFamily="34" charset="0"/>
              </a:rPr>
              <a:t>pulsation </a:t>
            </a:r>
            <a:r>
              <a:rPr lang="en" sz="1600" dirty="0" smtClean="0">
                <a:latin typeface="Arial" pitchFamily="34" charset="0"/>
                <a:cs typeface="Arial" pitchFamily="34" charset="0"/>
              </a:rPr>
              <a:t>of the abdominal aorta in the region of </a:t>
            </a:r>
            <a:r>
              <a:rPr lang="en" sz="1600" dirty="0" err="1" smtClean="0">
                <a:latin typeface="Arial" pitchFamily="34" charset="0"/>
                <a:cs typeface="Arial" pitchFamily="34" charset="0"/>
              </a:rPr>
              <a:t>the epigastrium </a:t>
            </a:r>
            <a:r>
              <a:rPr lang="en" sz="1600" dirty="0" smtClean="0">
                <a:latin typeface="Arial" pitchFamily="34" charset="0"/>
                <a:cs typeface="Arial" pitchFamily="34" charset="0"/>
              </a:rPr>
              <a:t>and </a:t>
            </a:r>
            <a:r>
              <a:rPr lang="en" sz="1600" dirty="0" err="1" smtClean="0">
                <a:latin typeface="Arial" pitchFamily="34" charset="0"/>
                <a:cs typeface="Arial" pitchFamily="34" charset="0"/>
              </a:rPr>
              <a:t>umbilicus </a:t>
            </a:r>
            <a:r>
              <a:rPr lang="en" sz="1600" dirty="0" smtClean="0">
                <a:latin typeface="Arial" pitchFamily="34" charset="0"/>
                <a:cs typeface="Arial" pitchFamily="34" charset="0"/>
              </a:rPr>
              <a:t>(by lowering the transverse colon, stomach and intestines into the lower part of the abdomen, the abdominal aorta is directly below the abdominal wall), </a:t>
            </a:r>
            <a:r>
              <a:rPr lang="en" sz="1600" dirty="0" err="1" smtClean="0">
                <a:latin typeface="Arial" pitchFamily="34" charset="0"/>
                <a:cs typeface="Arial" pitchFamily="34" charset="0"/>
              </a:rPr>
              <a:t>the umbilicus </a:t>
            </a:r>
            <a:r>
              <a:rPr lang="en" sz="1600" dirty="0" smtClean="0">
                <a:latin typeface="Arial" pitchFamily="34" charset="0"/>
                <a:cs typeface="Arial" pitchFamily="34" charset="0"/>
              </a:rPr>
              <a:t>is lowered below the point (physiologically, it is in the middle between </a:t>
            </a:r>
            <a:r>
              <a:rPr lang="en" sz="1600" dirty="0" err="1" smtClean="0">
                <a:latin typeface="Arial" pitchFamily="34" charset="0"/>
                <a:cs typeface="Arial" pitchFamily="34" charset="0"/>
              </a:rPr>
              <a:t>the processus</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xiphoideus</a:t>
            </a:r>
            <a:r>
              <a:rPr lang="en" sz="1600" dirty="0" smtClean="0">
                <a:latin typeface="Arial" pitchFamily="34" charset="0"/>
                <a:cs typeface="Arial" pitchFamily="34" charset="0"/>
              </a:rPr>
              <a:t> and </a:t>
            </a:r>
            <a:r>
              <a:rPr lang="en" sz="1600" dirty="0" err="1" smtClean="0">
                <a:latin typeface="Arial" pitchFamily="34" charset="0"/>
                <a:cs typeface="Arial" pitchFamily="34" charset="0"/>
              </a:rPr>
              <a:t>symphysis </a:t>
            </a:r>
            <a:r>
              <a:rPr lang="en" sz="1600" dirty="0" smtClean="0">
                <a:latin typeface="Arial" pitchFamily="34" charset="0"/>
                <a:cs typeface="Arial" pitchFamily="34" charset="0"/>
              </a:rPr>
              <a:t>)</a:t>
            </a:r>
            <a:endParaRPr lang="sr-Cyrl-CS" sz="1600" dirty="0">
              <a:latin typeface="Arial" pitchFamily="34" charset="0"/>
              <a:cs typeface="Arial" pitchFamily="34" charset="0"/>
            </a:endParaRPr>
          </a:p>
          <a:p>
            <a:pPr marL="457200" indent="-457200">
              <a:lnSpc>
                <a:spcPct val="150000"/>
              </a:lnSpc>
              <a:defRPr/>
            </a:pPr>
            <a:r>
              <a:rPr lang="en" sz="1600" b="1" dirty="0">
                <a:latin typeface="Arial" pitchFamily="34" charset="0"/>
                <a:cs typeface="Arial" pitchFamily="34" charset="0"/>
              </a:rPr>
              <a:t>Bulging belly:</a:t>
            </a:r>
          </a:p>
          <a:p>
            <a:pPr marL="457200" indent="-457200">
              <a:lnSpc>
                <a:spcPct val="150000"/>
              </a:lnSpc>
              <a:buFont typeface="Arial" pitchFamily="34" charset="0"/>
              <a:buChar char="•"/>
              <a:defRPr/>
            </a:pPr>
            <a:r>
              <a:rPr lang="en" sz="1600" b="1" dirty="0" smtClean="0">
                <a:latin typeface="Arial" pitchFamily="34" charset="0"/>
                <a:cs typeface="Arial" pitchFamily="34" charset="0"/>
              </a:rPr>
              <a:t>accumulation </a:t>
            </a:r>
            <a:r>
              <a:rPr lang="en" sz="1600" b="1" dirty="0">
                <a:latin typeface="Arial" pitchFamily="34" charset="0"/>
                <a:cs typeface="Arial" pitchFamily="34" charset="0"/>
              </a:rPr>
              <a:t>of subcutaneous fat</a:t>
            </a:r>
            <a:r>
              <a:rPr lang="en" sz="1600" dirty="0">
                <a:latin typeface="Arial" pitchFamily="34" charset="0"/>
                <a:cs typeface="Arial" pitchFamily="34" charset="0"/>
              </a:rPr>
              <a:t> </a:t>
            </a:r>
            <a:r>
              <a:rPr lang="en" sz="1600" dirty="0" smtClean="0">
                <a:latin typeface="Arial" pitchFamily="34" charset="0"/>
                <a:cs typeface="Arial" pitchFamily="34" charset="0"/>
              </a:rPr>
              <a:t>in </a:t>
            </a:r>
            <a:r>
              <a:rPr lang="en" sz="1600" dirty="0" err="1" smtClean="0">
                <a:latin typeface="Arial" pitchFamily="34" charset="0"/>
                <a:cs typeface="Arial" pitchFamily="34" charset="0"/>
              </a:rPr>
              <a:t>the mesentery</a:t>
            </a:r>
            <a:r>
              <a:rPr lang="en" sz="1600" dirty="0" smtClean="0">
                <a:latin typeface="Arial" pitchFamily="34" charset="0"/>
                <a:cs typeface="Arial" pitchFamily="34" charset="0"/>
              </a:rPr>
              <a:t> </a:t>
            </a:r>
            <a:r>
              <a:rPr lang="en" sz="1600" dirty="0">
                <a:latin typeface="Arial" pitchFamily="34" charset="0"/>
                <a:cs typeface="Arial" pitchFamily="34" charset="0"/>
              </a:rPr>
              <a:t>and </a:t>
            </a:r>
            <a:r>
              <a:rPr lang="en" sz="1600" dirty="0" smtClean="0">
                <a:latin typeface="Arial" pitchFamily="34" charset="0"/>
                <a:cs typeface="Arial" pitchFamily="34" charset="0"/>
              </a:rPr>
              <a:t>abdominal wall, equal accumulation in all parts of the body ( </a:t>
            </a:r>
            <a:r>
              <a:rPr lang="en" sz="1600" dirty="0" err="1" smtClean="0">
                <a:latin typeface="Arial" pitchFamily="34" charset="0"/>
                <a:cs typeface="Arial" pitchFamily="34" charset="0"/>
              </a:rPr>
              <a:t>obesity </a:t>
            </a:r>
            <a:r>
              <a:rPr lang="en" sz="1600" dirty="0" smtClean="0">
                <a:latin typeface="Arial" pitchFamily="34" charset="0"/>
                <a:cs typeface="Arial" pitchFamily="34" charset="0"/>
              </a:rPr>
              <a:t>) or in certain </a:t>
            </a:r>
            <a:r>
              <a:rPr lang="en" sz="1600" dirty="0" err="1" smtClean="0">
                <a:latin typeface="Arial" pitchFamily="34" charset="0"/>
                <a:cs typeface="Arial" pitchFamily="34" charset="0"/>
              </a:rPr>
              <a:t>predilection </a:t>
            </a:r>
            <a:r>
              <a:rPr lang="en" sz="1600" dirty="0" smtClean="0">
                <a:latin typeface="Arial" pitchFamily="34" charset="0"/>
                <a:cs typeface="Arial" pitchFamily="34" charset="0"/>
              </a:rPr>
              <a:t>places</a:t>
            </a:r>
            <a:endParaRPr lang="sr-Cyrl-CS" sz="1600" dirty="0">
              <a:latin typeface="Arial" pitchFamily="34" charset="0"/>
              <a:cs typeface="Arial" pitchFamily="34" charset="0"/>
            </a:endParaRPr>
          </a:p>
          <a:p>
            <a:pPr marL="457200" indent="-457200">
              <a:lnSpc>
                <a:spcPct val="150000"/>
              </a:lnSpc>
              <a:buFont typeface="Arial" pitchFamily="34" charset="0"/>
              <a:buChar char="•"/>
              <a:defRPr/>
            </a:pPr>
            <a:r>
              <a:rPr lang="en" sz="1600" b="1" dirty="0" smtClean="0">
                <a:latin typeface="Arial" pitchFamily="34" charset="0"/>
                <a:cs typeface="Arial" pitchFamily="34" charset="0"/>
              </a:rPr>
              <a:t>increased </a:t>
            </a:r>
            <a:r>
              <a:rPr lang="en" sz="1600" b="1" dirty="0">
                <a:latin typeface="Arial" pitchFamily="34" charset="0"/>
                <a:cs typeface="Arial" pitchFamily="34" charset="0"/>
              </a:rPr>
              <a:t>air content in the stomach and intestines </a:t>
            </a:r>
            <a:r>
              <a:rPr lang="en" sz="1600" dirty="0">
                <a:latin typeface="Arial" pitchFamily="34" charset="0"/>
                <a:cs typeface="Arial" pitchFamily="34" charset="0"/>
              </a:rPr>
              <a:t>( </a:t>
            </a:r>
            <a:r>
              <a:rPr lang="en" sz="1600" dirty="0" err="1">
                <a:latin typeface="Arial" pitchFamily="34" charset="0"/>
                <a:cs typeface="Arial" pitchFamily="34" charset="0"/>
              </a:rPr>
              <a:t>flatulence </a:t>
            </a:r>
            <a:r>
              <a:rPr lang="en" sz="1600" dirty="0" smtClean="0">
                <a:latin typeface="Arial" pitchFamily="34" charset="0"/>
                <a:cs typeface="Arial" pitchFamily="34" charset="0"/>
              </a:rPr>
              <a:t>) - the abdominal wall is tense, </a:t>
            </a:r>
            <a:r>
              <a:rPr lang="en" sz="1600" dirty="0" err="1" smtClean="0">
                <a:latin typeface="Arial" pitchFamily="34" charset="0"/>
                <a:cs typeface="Arial" pitchFamily="34" charset="0"/>
              </a:rPr>
              <a:t>balloon- </a:t>
            </a:r>
            <a:r>
              <a:rPr lang="en" sz="1600" dirty="0" smtClean="0">
                <a:latin typeface="Arial" pitchFamily="34" charset="0"/>
                <a:cs typeface="Arial" pitchFamily="34" charset="0"/>
              </a:rPr>
              <a:t>like, with the navel at or above the level of the skin ( </a:t>
            </a:r>
            <a:r>
              <a:rPr lang="en" sz="1600" dirty="0" err="1" smtClean="0">
                <a:latin typeface="Arial" pitchFamily="34" charset="0"/>
                <a:cs typeface="Arial" pitchFamily="34" charset="0"/>
              </a:rPr>
              <a:t>aerogastria </a:t>
            </a:r>
            <a:r>
              <a:rPr lang="en" sz="1600" dirty="0">
                <a:latin typeface="Arial" pitchFamily="34" charset="0"/>
                <a:cs typeface="Arial" pitchFamily="34" charset="0"/>
              </a:rPr>
              <a:t>, </a:t>
            </a:r>
            <a:r>
              <a:rPr lang="en" sz="1600" dirty="0" err="1">
                <a:latin typeface="Arial" pitchFamily="34" charset="0"/>
                <a:cs typeface="Arial" pitchFamily="34" charset="0"/>
              </a:rPr>
              <a:t>aerocoli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atony</a:t>
            </a:r>
            <a:r>
              <a:rPr lang="en" sz="1600" dirty="0" smtClean="0">
                <a:latin typeface="Arial" pitchFamily="34" charset="0"/>
                <a:cs typeface="Arial" pitchFamily="34" charset="0"/>
              </a:rPr>
              <a:t> </a:t>
            </a:r>
            <a:r>
              <a:rPr lang="en" sz="1600" dirty="0">
                <a:latin typeface="Arial" pitchFamily="34" charset="0"/>
                <a:cs typeface="Arial" pitchFamily="34" charset="0"/>
              </a:rPr>
              <a:t>stomach and intestines, </a:t>
            </a:r>
            <a:r>
              <a:rPr lang="en" sz="1600" dirty="0" err="1">
                <a:latin typeface="Arial" pitchFamily="34" charset="0"/>
                <a:cs typeface="Arial" pitchFamily="34" charset="0"/>
              </a:rPr>
              <a:t>subocclusion </a:t>
            </a:r>
            <a:r>
              <a:rPr lang="en" sz="1600" dirty="0">
                <a:latin typeface="Arial" pitchFamily="34" charset="0"/>
                <a:cs typeface="Arial" pitchFamily="34" charset="0"/>
              </a:rPr>
              <a:t>or </a:t>
            </a:r>
            <a:r>
              <a:rPr lang="en" sz="1600" dirty="0" err="1">
                <a:latin typeface="Arial" pitchFamily="34" charset="0"/>
                <a:cs typeface="Arial" pitchFamily="34" charset="0"/>
              </a:rPr>
              <a:t>occlusion</a:t>
            </a:r>
            <a:r>
              <a:rPr lang="en" sz="1600" dirty="0">
                <a:latin typeface="Arial" pitchFamily="34" charset="0"/>
                <a:cs typeface="Arial" pitchFamily="34" charset="0"/>
              </a:rPr>
              <a:t> </a:t>
            </a:r>
            <a:r>
              <a:rPr lang="en" sz="1600" dirty="0" smtClean="0">
                <a:latin typeface="Arial" pitchFamily="34" charset="0"/>
                <a:cs typeface="Arial" pitchFamily="34" charset="0"/>
              </a:rPr>
              <a:t>intestines - </a:t>
            </a:r>
            <a:r>
              <a:rPr lang="en" sz="1600" dirty="0" err="1" smtClean="0">
                <a:latin typeface="Arial" pitchFamily="34" charset="0"/>
                <a:cs typeface="Arial" pitchFamily="34" charset="0"/>
              </a:rPr>
              <a:t>ileus </a:t>
            </a:r>
            <a:r>
              <a:rPr lang="en" sz="1600" dirty="0" smtClean="0">
                <a:latin typeface="Arial" pitchFamily="34" charset="0"/>
                <a:cs typeface="Arial" pitchFamily="34" charset="0"/>
              </a:rPr>
              <a:t>, with serpentine movements of the small intestine)</a:t>
            </a:r>
          </a:p>
          <a:p>
            <a:pPr marL="457200" indent="-457200">
              <a:lnSpc>
                <a:spcPct val="150000"/>
              </a:lnSpc>
              <a:buFont typeface="Arial" pitchFamily="34" charset="0"/>
              <a:buChar char="•"/>
              <a:defRPr/>
            </a:pPr>
            <a:r>
              <a:rPr lang="en" sz="1600" b="1" dirty="0">
                <a:latin typeface="Arial" pitchFamily="34" charset="0"/>
                <a:cs typeface="Arial" pitchFamily="34" charset="0"/>
              </a:rPr>
              <a:t>progressive </a:t>
            </a:r>
            <a:r>
              <a:rPr lang="en" sz="1600" b="1" dirty="0" err="1" smtClean="0">
                <a:latin typeface="Arial" pitchFamily="34" charset="0"/>
                <a:cs typeface="Arial" pitchFamily="34" charset="0"/>
              </a:rPr>
              <a:t>flatulence </a:t>
            </a:r>
            <a:r>
              <a:rPr lang="en" sz="1600" dirty="0" smtClean="0">
                <a:latin typeface="Arial" pitchFamily="34" charset="0"/>
                <a:cs typeface="Arial" pitchFamily="34" charset="0"/>
              </a:rPr>
              <a:t>- paralytic </a:t>
            </a:r>
            <a:r>
              <a:rPr lang="en" sz="1600" b="1" dirty="0" smtClean="0">
                <a:latin typeface="Arial" pitchFamily="34" charset="0"/>
                <a:cs typeface="Arial" pitchFamily="34" charset="0"/>
              </a:rPr>
              <a:t>ileus </a:t>
            </a:r>
            <a:r>
              <a:rPr lang="en" sz="1600" dirty="0" err="1" smtClean="0">
                <a:latin typeface="Arial" pitchFamily="34" charset="0"/>
                <a:cs typeface="Arial" pitchFamily="34" charset="0"/>
              </a:rPr>
              <a:t>( </a:t>
            </a:r>
            <a:r>
              <a:rPr lang="en" sz="1600" dirty="0" smtClean="0">
                <a:latin typeface="Arial" pitchFamily="34" charset="0"/>
                <a:cs typeface="Arial" pitchFamily="34" charset="0"/>
              </a:rPr>
              <a:t>no </a:t>
            </a:r>
            <a:r>
              <a:rPr lang="en" sz="1600" dirty="0" err="1" smtClean="0">
                <a:latin typeface="Arial" pitchFamily="34" charset="0"/>
                <a:cs typeface="Arial" pitchFamily="34" charset="0"/>
              </a:rPr>
              <a:t>peristaltic </a:t>
            </a:r>
            <a:r>
              <a:rPr lang="en" sz="1600" dirty="0" smtClean="0">
                <a:latin typeface="Arial" pitchFamily="34" charset="0"/>
                <a:cs typeface="Arial" pitchFamily="34" charset="0"/>
              </a:rPr>
              <a:t>movements, no murmurs)</a:t>
            </a:r>
            <a:endParaRPr lang="sr-Latn-CS" dirty="0">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 xmlns:p14="http://schemas.microsoft.com/office/powerpoint/2010/main" val="14444168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7800" y="304800"/>
            <a:ext cx="8686800" cy="6001643"/>
          </a:xfrm>
          <a:prstGeom prst="rect">
            <a:avLst/>
          </a:prstGeom>
        </p:spPr>
        <p:txBody>
          <a:bodyPr wrap="square">
            <a:spAutoFit/>
          </a:bodyPr>
          <a:lstStyle/>
          <a:p>
            <a:pPr marL="457200" indent="-457200">
              <a:lnSpc>
                <a:spcPct val="150000"/>
              </a:lnSpc>
              <a:buFont typeface="Arial" pitchFamily="34" charset="0"/>
              <a:buChar char="•"/>
              <a:defRPr/>
            </a:pPr>
            <a:r>
              <a:rPr lang="en" sz="1600" b="1" dirty="0" smtClean="0">
                <a:latin typeface="Arial" pitchFamily="34" charset="0"/>
                <a:cs typeface="Arial" pitchFamily="34" charset="0"/>
              </a:rPr>
              <a:t>free </a:t>
            </a:r>
            <a:r>
              <a:rPr lang="en" sz="1600" b="1" dirty="0">
                <a:latin typeface="Arial" pitchFamily="34" charset="0"/>
                <a:cs typeface="Arial" pitchFamily="34" charset="0"/>
              </a:rPr>
              <a:t>fluid in the abdominal cavity </a:t>
            </a:r>
            <a:r>
              <a:rPr lang="en" sz="1600" dirty="0" smtClean="0">
                <a:latin typeface="Arial" pitchFamily="34" charset="0"/>
                <a:cs typeface="Arial" pitchFamily="34" charset="0"/>
              </a:rPr>
              <a:t>(lying position – " </a:t>
            </a:r>
            <a:r>
              <a:rPr lang="en" sz="1600" dirty="0">
                <a:latin typeface="Arial" pitchFamily="34" charset="0"/>
                <a:cs typeface="Arial" pitchFamily="34" charset="0"/>
              </a:rPr>
              <a:t>frog belly"; standing </a:t>
            </a:r>
            <a:r>
              <a:rPr lang="en" sz="1600" dirty="0" smtClean="0">
                <a:latin typeface="Arial" pitchFamily="34" charset="0"/>
                <a:cs typeface="Arial" pitchFamily="34" charset="0"/>
              </a:rPr>
              <a:t>position – the belly hangs </a:t>
            </a:r>
            <a:r>
              <a:rPr lang="en" sz="1600" dirty="0">
                <a:latin typeface="Arial" pitchFamily="34" charset="0"/>
                <a:cs typeface="Arial" pitchFamily="34" charset="0"/>
              </a:rPr>
              <a:t>over </a:t>
            </a:r>
            <a:r>
              <a:rPr lang="en" sz="1600" dirty="0" err="1">
                <a:latin typeface="Arial" pitchFamily="34" charset="0"/>
                <a:cs typeface="Arial" pitchFamily="34" charset="0"/>
              </a:rPr>
              <a:t>the symphysis </a:t>
            </a:r>
            <a:r>
              <a:rPr lang="en" sz="1600" dirty="0">
                <a:latin typeface="Arial" pitchFamily="34" charset="0"/>
                <a:cs typeface="Arial" pitchFamily="34" charset="0"/>
              </a:rPr>
              <a:t>; lateral </a:t>
            </a:r>
            <a:r>
              <a:rPr lang="en" sz="1600" dirty="0" smtClean="0">
                <a:latin typeface="Arial" pitchFamily="34" charset="0"/>
                <a:cs typeface="Arial" pitchFamily="34" charset="0"/>
              </a:rPr>
              <a:t>position – spreads </a:t>
            </a:r>
            <a:r>
              <a:rPr lang="en" sz="1600" dirty="0">
                <a:latin typeface="Arial" pitchFamily="34" charset="0"/>
                <a:cs typeface="Arial" pitchFamily="34" charset="0"/>
              </a:rPr>
              <a:t>to the side on which the patient </a:t>
            </a:r>
            <a:r>
              <a:rPr lang="en" sz="1600" dirty="0" smtClean="0">
                <a:latin typeface="Arial" pitchFamily="34" charset="0"/>
                <a:cs typeface="Arial" pitchFamily="34" charset="0"/>
              </a:rPr>
              <a:t>lies following the force of the earth's gravity);</a:t>
            </a:r>
          </a:p>
          <a:p>
            <a:pPr marL="457200" indent="-457200">
              <a:lnSpc>
                <a:spcPct val="150000"/>
              </a:lnSpc>
              <a:buFont typeface="Arial" pitchFamily="34" charset="0"/>
              <a:buChar char="•"/>
              <a:defRPr/>
            </a:pPr>
            <a:r>
              <a:rPr lang="en" sz="1600" b="1" dirty="0">
                <a:latin typeface="Arial" pitchFamily="34" charset="0"/>
                <a:cs typeface="Arial" pitchFamily="34" charset="0"/>
              </a:rPr>
              <a:t>a </a:t>
            </a:r>
            <a:r>
              <a:rPr lang="en" sz="1600" b="1" dirty="0" smtClean="0">
                <a:latin typeface="Arial" pitchFamily="34" charset="0"/>
                <a:cs typeface="Arial" pitchFamily="34" charset="0"/>
              </a:rPr>
              <a:t>large amount </a:t>
            </a:r>
            <a:r>
              <a:rPr lang="en" sz="1600" b="1" dirty="0">
                <a:latin typeface="Arial" pitchFamily="34" charset="0"/>
                <a:cs typeface="Arial" pitchFamily="34" charset="0"/>
              </a:rPr>
              <a:t>of fluid </a:t>
            </a:r>
            <a:r>
              <a:rPr lang="en" sz="1600" dirty="0">
                <a:latin typeface="Arial" pitchFamily="34" charset="0"/>
                <a:cs typeface="Arial" pitchFamily="34" charset="0"/>
              </a:rPr>
              <a:t>(&gt; </a:t>
            </a:r>
            <a:r>
              <a:rPr lang="en" sz="1600" dirty="0" smtClean="0">
                <a:latin typeface="Arial" pitchFamily="34" charset="0"/>
                <a:cs typeface="Arial" pitchFamily="34" charset="0"/>
              </a:rPr>
              <a:t>20 l ) – taut abdomen with smooth and shiny skin, </a:t>
            </a:r>
            <a:r>
              <a:rPr lang="en" sz="1600" dirty="0">
                <a:latin typeface="Arial" pitchFamily="34" charset="0"/>
                <a:cs typeface="Arial" pitchFamily="34" charset="0"/>
              </a:rPr>
              <a:t>protruding </a:t>
            </a:r>
            <a:r>
              <a:rPr lang="en" sz="1600" dirty="0" err="1" smtClean="0">
                <a:latin typeface="Arial" pitchFamily="34" charset="0"/>
                <a:cs typeface="Arial" pitchFamily="34" charset="0"/>
              </a:rPr>
              <a:t>umbilicus </a:t>
            </a:r>
            <a:r>
              <a:rPr lang="en" sz="1600" dirty="0" smtClean="0">
                <a:latin typeface="Arial" pitchFamily="34" charset="0"/>
                <a:cs typeface="Arial" pitchFamily="34" charset="0"/>
              </a:rPr>
              <a:t>above the level of the skin</a:t>
            </a:r>
            <a:endParaRPr lang="sr-Latn-CS" sz="1600" dirty="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charset="0"/>
                <a:cs typeface="Arial" charset="0"/>
              </a:rPr>
              <a:t>   </a:t>
            </a:r>
            <a:r>
              <a:rPr lang="en" sz="1600" b="1" dirty="0" smtClean="0">
                <a:latin typeface="Arial" charset="0"/>
                <a:cs typeface="Arial" charset="0"/>
              </a:rPr>
              <a:t>enlargement </a:t>
            </a:r>
            <a:r>
              <a:rPr lang="en" sz="1600" b="1" dirty="0">
                <a:latin typeface="Arial" charset="0"/>
                <a:cs typeface="Arial" charset="0"/>
              </a:rPr>
              <a:t>of abdominal organs </a:t>
            </a:r>
            <a:r>
              <a:rPr lang="en" sz="1600" dirty="0" smtClean="0">
                <a:latin typeface="Arial" charset="0"/>
                <a:cs typeface="Arial" charset="0"/>
              </a:rPr>
              <a:t>(enlargement of liver and spleen, </a:t>
            </a:r>
            <a:r>
              <a:rPr lang="en" sz="1600" dirty="0" err="1" smtClean="0">
                <a:latin typeface="Arial" charset="0"/>
                <a:cs typeface="Arial" charset="0"/>
              </a:rPr>
              <a:t>uterus </a:t>
            </a:r>
            <a:r>
              <a:rPr lang="en" sz="1600" dirty="0" smtClean="0">
                <a:latin typeface="Arial" charset="0"/>
                <a:cs typeface="Arial" charset="0"/>
              </a:rPr>
              <a:t>during </a:t>
            </a:r>
            <a:r>
              <a:rPr lang="en" sz="1600" dirty="0" err="1" smtClean="0">
                <a:latin typeface="Arial" charset="0"/>
                <a:cs typeface="Arial" charset="0"/>
              </a:rPr>
              <a:t>pregnancy </a:t>
            </a:r>
            <a:r>
              <a:rPr lang="en" sz="1600" dirty="0" smtClean="0">
                <a:latin typeface="Arial" charset="0"/>
                <a:cs typeface="Arial" charset="0"/>
              </a:rPr>
              <a:t>,</a:t>
            </a:r>
          </a:p>
          <a:p>
            <a:pPr>
              <a:lnSpc>
                <a:spcPct val="150000"/>
              </a:lnSpc>
            </a:pPr>
            <a:r>
              <a:rPr lang="en" sz="1600" dirty="0">
                <a:latin typeface="Arial" charset="0"/>
                <a:cs typeface="Arial" charset="0"/>
              </a:rPr>
              <a:t> </a:t>
            </a:r>
            <a:r>
              <a:rPr lang="en" sz="1600" dirty="0" smtClean="0">
                <a:latin typeface="Arial" charset="0"/>
                <a:cs typeface="Arial" charset="0"/>
              </a:rPr>
              <a:t>fibroids, tumors, </a:t>
            </a:r>
            <a:r>
              <a:rPr lang="en" sz="1600" dirty="0" err="1" smtClean="0">
                <a:latin typeface="Arial" charset="0"/>
                <a:cs typeface="Arial" charset="0"/>
              </a:rPr>
              <a:t>distension </a:t>
            </a:r>
            <a:r>
              <a:rPr lang="en" sz="1600" dirty="0" smtClean="0">
                <a:latin typeface="Arial" charset="0"/>
                <a:cs typeface="Arial" charset="0"/>
              </a:rPr>
              <a:t>of the urinary bladder due to retention of urine,</a:t>
            </a:r>
          </a:p>
          <a:p>
            <a:pPr>
              <a:lnSpc>
                <a:spcPct val="150000"/>
              </a:lnSpc>
            </a:pPr>
            <a:r>
              <a:rPr lang="en" sz="1600" dirty="0" smtClean="0">
                <a:latin typeface="Arial" charset="0"/>
                <a:cs typeface="Arial" charset="0"/>
              </a:rPr>
              <a:t>        </a:t>
            </a:r>
            <a:r>
              <a:rPr lang="en" sz="1600" dirty="0" err="1" smtClean="0">
                <a:latin typeface="Arial" charset="0"/>
                <a:cs typeface="Arial" charset="0"/>
              </a:rPr>
              <a:t>ovarian </a:t>
            </a:r>
            <a:r>
              <a:rPr lang="en" sz="1600" dirty="0" smtClean="0">
                <a:latin typeface="Arial" charset="0"/>
                <a:cs typeface="Arial" charset="0"/>
              </a:rPr>
              <a:t>cysts)</a:t>
            </a:r>
          </a:p>
          <a:p>
            <a:pPr>
              <a:lnSpc>
                <a:spcPct val="150000"/>
              </a:lnSpc>
            </a:pPr>
            <a:endParaRPr lang="sr-Cyrl-CS" sz="1600" dirty="0">
              <a:latin typeface="Arial" charset="0"/>
              <a:cs typeface="Arial" charset="0"/>
            </a:endParaRPr>
          </a:p>
          <a:p>
            <a:pPr>
              <a:lnSpc>
                <a:spcPct val="150000"/>
              </a:lnSpc>
            </a:pPr>
            <a:r>
              <a:rPr lang="en" sz="1600" b="1" dirty="0">
                <a:solidFill>
                  <a:srgbClr val="FF0000"/>
                </a:solidFill>
                <a:latin typeface="Arial" charset="0"/>
                <a:cs typeface="Arial" charset="0"/>
              </a:rPr>
              <a:t>Abdominal skin appearance</a:t>
            </a:r>
          </a:p>
          <a:p>
            <a:pPr marL="342900" indent="-342900">
              <a:lnSpc>
                <a:spcPct val="150000"/>
              </a:lnSpc>
              <a:buFont typeface="+mj-lt"/>
              <a:buAutoNum type="arabicPeriod"/>
            </a:pPr>
            <a:r>
              <a:rPr lang="en" sz="1600" b="1" dirty="0" err="1" smtClean="0">
                <a:latin typeface="Arial" charset="0"/>
                <a:cs typeface="Arial" charset="0"/>
              </a:rPr>
              <a:t>stretch marks</a:t>
            </a:r>
            <a:r>
              <a:rPr lang="en" sz="1600" dirty="0" smtClean="0">
                <a:latin typeface="Arial" charset="0"/>
                <a:cs typeface="Arial" charset="0"/>
              </a:rPr>
              <a:t> </a:t>
            </a:r>
            <a:r>
              <a:rPr lang="en" sz="1600" dirty="0">
                <a:latin typeface="Arial" charset="0"/>
                <a:cs typeface="Arial" charset="0"/>
              </a:rPr>
              <a:t>( </a:t>
            </a:r>
            <a:r>
              <a:rPr lang="en" sz="1600" dirty="0" err="1">
                <a:latin typeface="Arial" charset="0"/>
                <a:cs typeface="Arial" charset="0"/>
              </a:rPr>
              <a:t>line</a:t>
            </a:r>
            <a:r>
              <a:rPr lang="en" sz="1600" dirty="0">
                <a:latin typeface="Arial" charset="0"/>
                <a:cs typeface="Arial" charset="0"/>
              </a:rPr>
              <a:t> </a:t>
            </a:r>
            <a:r>
              <a:rPr lang="en" sz="1600" dirty="0" err="1">
                <a:latin typeface="Arial" charset="0"/>
                <a:cs typeface="Arial" charset="0"/>
              </a:rPr>
              <a:t>albicantes </a:t>
            </a:r>
            <a:r>
              <a:rPr lang="en" sz="1600" dirty="0" smtClean="0">
                <a:latin typeface="Arial" charset="0"/>
                <a:cs typeface="Arial" charset="0"/>
              </a:rPr>
              <a:t>) - </a:t>
            </a:r>
            <a:r>
              <a:rPr lang="en" sz="1600" dirty="0" err="1" smtClean="0">
                <a:latin typeface="Arial" charset="0"/>
                <a:cs typeface="Arial" charset="0"/>
              </a:rPr>
              <a:t>cortico </a:t>
            </a:r>
            <a:r>
              <a:rPr lang="en" sz="1600" dirty="0" smtClean="0">
                <a:latin typeface="Arial" charset="0"/>
                <a:cs typeface="Arial" charset="0"/>
              </a:rPr>
              <a:t>therapy, loss of mass in the subcutaneous tissue </a:t>
            </a:r>
            <a:endParaRPr lang="sr-Latn-CS" sz="1600" dirty="0">
              <a:latin typeface="Arial" charset="0"/>
              <a:cs typeface="Arial" charset="0"/>
            </a:endParaRPr>
          </a:p>
          <a:p>
            <a:pPr marL="342900" indent="-342900">
              <a:lnSpc>
                <a:spcPct val="150000"/>
              </a:lnSpc>
              <a:buFont typeface="+mj-lt"/>
              <a:buAutoNum type="arabicPeriod"/>
            </a:pPr>
            <a:r>
              <a:rPr lang="en" sz="1600" b="1" dirty="0" smtClean="0">
                <a:latin typeface="Arial" charset="0"/>
                <a:cs typeface="Arial" charset="0"/>
              </a:rPr>
              <a:t>the finding </a:t>
            </a:r>
            <a:r>
              <a:rPr lang="en" sz="1600" b="1" dirty="0">
                <a:latin typeface="Arial" charset="0"/>
                <a:cs typeface="Arial" charset="0"/>
              </a:rPr>
              <a:t>of scars</a:t>
            </a:r>
          </a:p>
          <a:p>
            <a:pPr marL="342900" indent="-342900">
              <a:lnSpc>
                <a:spcPct val="150000"/>
              </a:lnSpc>
              <a:buFont typeface="+mj-lt"/>
              <a:buAutoNum type="arabicPeriod"/>
            </a:pPr>
            <a:r>
              <a:rPr lang="en" sz="1600" b="1" dirty="0" err="1" smtClean="0">
                <a:latin typeface="Arial" charset="0"/>
                <a:cs typeface="Arial" charset="0"/>
              </a:rPr>
              <a:t>collateral</a:t>
            </a:r>
            <a:r>
              <a:rPr lang="en" sz="1600" b="1" dirty="0" smtClean="0">
                <a:latin typeface="Arial" charset="0"/>
                <a:cs typeface="Arial" charset="0"/>
              </a:rPr>
              <a:t> </a:t>
            </a:r>
            <a:r>
              <a:rPr lang="en" sz="1600" b="1" dirty="0">
                <a:latin typeface="Arial" charset="0"/>
                <a:cs typeface="Arial" charset="0"/>
              </a:rPr>
              <a:t>subcutaneous </a:t>
            </a:r>
            <a:r>
              <a:rPr lang="en" sz="1600" b="1" dirty="0" smtClean="0">
                <a:latin typeface="Arial" charset="0"/>
                <a:cs typeface="Arial" charset="0"/>
              </a:rPr>
              <a:t>blood flow </a:t>
            </a:r>
            <a:r>
              <a:rPr lang="en" sz="1600" dirty="0" smtClean="0">
                <a:latin typeface="Arial" charset="0"/>
                <a:cs typeface="Arial" charset="0"/>
              </a:rPr>
              <a:t>- disturbed venous circulation of the upper or lower vena cava</a:t>
            </a:r>
            <a:endParaRPr lang="sr-Cyrl-CS" sz="1600" dirty="0">
              <a:latin typeface="Arial" charset="0"/>
              <a:cs typeface="Arial" charset="0"/>
            </a:endParaRPr>
          </a:p>
          <a:p>
            <a:pPr marL="342900" indent="-342900">
              <a:lnSpc>
                <a:spcPct val="150000"/>
              </a:lnSpc>
              <a:buFont typeface="+mj-lt"/>
              <a:buAutoNum type="arabicPeriod"/>
            </a:pPr>
            <a:r>
              <a:rPr lang="en" sz="1600" b="1" dirty="0">
                <a:latin typeface="Arial" charset="0"/>
                <a:cs typeface="Arial" charset="0"/>
              </a:rPr>
              <a:t>color </a:t>
            </a:r>
            <a:r>
              <a:rPr lang="en" sz="1600" b="1" dirty="0" smtClean="0">
                <a:latin typeface="Arial" charset="0"/>
                <a:cs typeface="Arial" charset="0"/>
              </a:rPr>
              <a:t>change </a:t>
            </a:r>
            <a:r>
              <a:rPr lang="en" sz="1600" dirty="0">
                <a:latin typeface="Arial" charset="0"/>
                <a:cs typeface="Arial" charset="0"/>
              </a:rPr>
              <a:t>( </a:t>
            </a:r>
            <a:r>
              <a:rPr lang="en" sz="1600" dirty="0" err="1">
                <a:latin typeface="Arial" charset="0"/>
                <a:cs typeface="Arial" charset="0"/>
              </a:rPr>
              <a:t>Cullen </a:t>
            </a:r>
            <a:r>
              <a:rPr lang="en" sz="1600" dirty="0">
                <a:latin typeface="Arial" charset="0"/>
                <a:cs typeface="Arial" charset="0"/>
              </a:rPr>
              <a:t>, </a:t>
            </a:r>
            <a:r>
              <a:rPr lang="en" sz="1600" dirty="0" err="1" smtClean="0">
                <a:latin typeface="Arial" charset="0"/>
                <a:cs typeface="Arial" charset="0"/>
              </a:rPr>
              <a:t>Gray </a:t>
            </a:r>
            <a:r>
              <a:rPr lang="en" sz="1600" dirty="0" smtClean="0">
                <a:latin typeface="Arial" charset="0"/>
                <a:cs typeface="Arial" charset="0"/>
              </a:rPr>
              <a:t>- </a:t>
            </a:r>
            <a:r>
              <a:rPr lang="en" sz="1600" dirty="0" err="1" smtClean="0">
                <a:latin typeface="Arial" charset="0"/>
                <a:cs typeface="Arial" charset="0"/>
              </a:rPr>
              <a:t>Turner </a:t>
            </a:r>
            <a:r>
              <a:rPr lang="en" sz="1600" dirty="0" smtClean="0">
                <a:latin typeface="Arial" charset="0"/>
                <a:cs typeface="Arial" charset="0"/>
              </a:rPr>
              <a:t>– acute </a:t>
            </a:r>
            <a:r>
              <a:rPr lang="en" sz="1600" dirty="0" err="1">
                <a:latin typeface="Arial" charset="0"/>
                <a:cs typeface="Arial" charset="0"/>
              </a:rPr>
              <a:t>pancreatitis </a:t>
            </a:r>
            <a:r>
              <a:rPr lang="en" sz="1600" dirty="0">
                <a:latin typeface="Arial" charset="0"/>
                <a:cs typeface="Arial" charset="0"/>
              </a:rPr>
              <a:t>)</a:t>
            </a:r>
            <a:endParaRPr lang="sr-Cyrl-CS" sz="1600" dirty="0" smtClean="0">
              <a:latin typeface="Arial" charset="0"/>
              <a:cs typeface="Arial" charset="0"/>
            </a:endParaRPr>
          </a:p>
          <a:p>
            <a:pPr>
              <a:lnSpc>
                <a:spcPct val="150000"/>
              </a:lnSpc>
            </a:pPr>
            <a:endParaRPr lang="sr-Latn-CS" sz="1600" dirty="0">
              <a:latin typeface="Arial" charset="0"/>
              <a:cs typeface="Arial" charset="0"/>
            </a:endParaRPr>
          </a:p>
        </p:txBody>
      </p:sp>
    </p:spTree>
    <p:extLst>
      <p:ext uri="{BB962C8B-B14F-4D97-AF65-F5344CB8AC3E}">
        <p14:creationId xmlns="" xmlns:p14="http://schemas.microsoft.com/office/powerpoint/2010/main" val="4608749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s://o.quizlet.com/4xksCRbTLhDfAbc9mRnxlA_m.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19200" y="914400"/>
            <a:ext cx="6705599" cy="4648200"/>
          </a:xfrm>
          <a:prstGeom prst="rect">
            <a:avLst/>
          </a:prstGeom>
          <a:noFill/>
          <a:ln>
            <a:noFill/>
          </a:ln>
        </p:spPr>
      </p:pic>
      <p:sp>
        <p:nvSpPr>
          <p:cNvPr id="3" name="Rectangle 2"/>
          <p:cNvSpPr/>
          <p:nvPr/>
        </p:nvSpPr>
        <p:spPr>
          <a:xfrm>
            <a:off x="2032000" y="2324100"/>
            <a:ext cx="12954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dirty="0" smtClean="0">
                <a:solidFill>
                  <a:schemeClr val="tx1"/>
                </a:solidFill>
                <a:latin typeface="Arial" pitchFamily="34" charset="0"/>
                <a:cs typeface="Arial" pitchFamily="34" charset="0"/>
              </a:rPr>
              <a:t>Flat</a:t>
            </a:r>
            <a:endParaRPr lang="sr-Cyrl-RS" dirty="0">
              <a:solidFill>
                <a:schemeClr val="tx1"/>
              </a:solidFill>
              <a:latin typeface="Arial" pitchFamily="34" charset="0"/>
              <a:cs typeface="Arial" pitchFamily="34" charset="0"/>
            </a:endParaRPr>
          </a:p>
        </p:txBody>
      </p:sp>
      <p:sp>
        <p:nvSpPr>
          <p:cNvPr id="4" name="Rectangle 3"/>
          <p:cNvSpPr/>
          <p:nvPr/>
        </p:nvSpPr>
        <p:spPr>
          <a:xfrm>
            <a:off x="5715000" y="2413000"/>
            <a:ext cx="1295400" cy="482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dirty="0" smtClean="0">
                <a:solidFill>
                  <a:schemeClr val="tx1"/>
                </a:solidFill>
                <a:latin typeface="Arial" pitchFamily="34" charset="0"/>
                <a:cs typeface="Arial" pitchFamily="34" charset="0"/>
              </a:rPr>
              <a:t>Pulled in</a:t>
            </a:r>
            <a:endParaRPr lang="sr-Cyrl-RS" dirty="0">
              <a:solidFill>
                <a:schemeClr val="tx1"/>
              </a:solidFill>
              <a:latin typeface="Arial" pitchFamily="34" charset="0"/>
              <a:cs typeface="Arial" pitchFamily="34" charset="0"/>
            </a:endParaRPr>
          </a:p>
        </p:txBody>
      </p:sp>
      <p:sp>
        <p:nvSpPr>
          <p:cNvPr id="5" name="Rectangle 4"/>
          <p:cNvSpPr/>
          <p:nvPr/>
        </p:nvSpPr>
        <p:spPr>
          <a:xfrm>
            <a:off x="2108200" y="4648200"/>
            <a:ext cx="12954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dirty="0" smtClean="0">
                <a:solidFill>
                  <a:schemeClr val="tx1"/>
                </a:solidFill>
                <a:latin typeface="Arial" pitchFamily="34" charset="0"/>
                <a:cs typeface="Arial" pitchFamily="34" charset="0"/>
              </a:rPr>
              <a:t>Rounded</a:t>
            </a:r>
            <a:endParaRPr lang="sr-Cyrl-RS" dirty="0">
              <a:solidFill>
                <a:schemeClr val="tx1"/>
              </a:solidFill>
              <a:latin typeface="Arial" pitchFamily="34" charset="0"/>
              <a:cs typeface="Arial" pitchFamily="34" charset="0"/>
            </a:endParaRPr>
          </a:p>
        </p:txBody>
      </p:sp>
      <p:sp>
        <p:nvSpPr>
          <p:cNvPr id="6" name="Rectangle 5"/>
          <p:cNvSpPr/>
          <p:nvPr/>
        </p:nvSpPr>
        <p:spPr>
          <a:xfrm>
            <a:off x="5715000" y="4711700"/>
            <a:ext cx="1600200" cy="546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dirty="0" smtClean="0">
                <a:solidFill>
                  <a:schemeClr val="tx1"/>
                </a:solidFill>
                <a:latin typeface="Arial" pitchFamily="34" charset="0"/>
                <a:cs typeface="Arial" pitchFamily="34" charset="0"/>
              </a:rPr>
              <a:t>Protruded</a:t>
            </a:r>
            <a:endParaRPr lang="sr-Cyrl-RS" dirty="0">
              <a:solidFill>
                <a:schemeClr val="tx1"/>
              </a:solidFill>
              <a:latin typeface="Arial" pitchFamily="34" charset="0"/>
              <a:cs typeface="Arial" pitchFamily="34" charset="0"/>
            </a:endParaRPr>
          </a:p>
        </p:txBody>
      </p:sp>
      <p:sp>
        <p:nvSpPr>
          <p:cNvPr id="7" name="Rectangle 6"/>
          <p:cNvSpPr/>
          <p:nvPr/>
        </p:nvSpPr>
        <p:spPr>
          <a:xfrm>
            <a:off x="1231900" y="5257800"/>
            <a:ext cx="24257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RS"/>
          </a:p>
        </p:txBody>
      </p:sp>
      <p:sp>
        <p:nvSpPr>
          <p:cNvPr id="8" name="Rectangle 7"/>
          <p:cNvSpPr/>
          <p:nvPr/>
        </p:nvSpPr>
        <p:spPr>
          <a:xfrm>
            <a:off x="3403600" y="228600"/>
            <a:ext cx="1751249" cy="369332"/>
          </a:xfrm>
          <a:prstGeom prst="rect">
            <a:avLst/>
          </a:prstGeom>
        </p:spPr>
        <p:txBody>
          <a:bodyPr wrap="none">
            <a:spAutoFit/>
          </a:bodyPr>
          <a:lstStyle/>
          <a:p>
            <a:pPr algn="ctr"/>
            <a:r>
              <a:rPr lang="en" b="1" dirty="0">
                <a:latin typeface="Arial" pitchFamily="34" charset="0"/>
                <a:cs typeface="Arial" pitchFamily="34" charset="0"/>
              </a:rPr>
              <a:t>Belly shape</a:t>
            </a:r>
          </a:p>
        </p:txBody>
      </p:sp>
    </p:spTree>
    <p:extLst>
      <p:ext uri="{BB962C8B-B14F-4D97-AF65-F5344CB8AC3E}">
        <p14:creationId xmlns="" xmlns:p14="http://schemas.microsoft.com/office/powerpoint/2010/main" val="28685138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image.slidesharecdn.com/abdominalexamination-150913180504-lva1-app6891/95/abdominal-examination-21-638.jpg?cb=144216760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38200" y="228600"/>
            <a:ext cx="6599555" cy="5353050"/>
          </a:xfrm>
          <a:prstGeom prst="rect">
            <a:avLst/>
          </a:prstGeom>
          <a:noFill/>
          <a:ln>
            <a:noFill/>
          </a:ln>
        </p:spPr>
      </p:pic>
      <p:sp>
        <p:nvSpPr>
          <p:cNvPr id="3" name="Rectangle 2"/>
          <p:cNvSpPr/>
          <p:nvPr/>
        </p:nvSpPr>
        <p:spPr>
          <a:xfrm>
            <a:off x="2743200" y="685800"/>
            <a:ext cx="2309177" cy="76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2400" b="1" dirty="0" smtClean="0">
                <a:solidFill>
                  <a:schemeClr val="tx1"/>
                </a:solidFill>
                <a:latin typeface="Arial" pitchFamily="34" charset="0"/>
                <a:cs typeface="Arial" pitchFamily="34" charset="0"/>
              </a:rPr>
              <a:t>Belly shape</a:t>
            </a:r>
            <a:endParaRPr lang="sr-Cyrl-RS" sz="2400" b="1" dirty="0">
              <a:solidFill>
                <a:schemeClr val="tx1"/>
              </a:solidFill>
              <a:latin typeface="Arial" pitchFamily="34" charset="0"/>
              <a:cs typeface="Arial" pitchFamily="34" charset="0"/>
            </a:endParaRPr>
          </a:p>
        </p:txBody>
      </p:sp>
      <p:sp>
        <p:nvSpPr>
          <p:cNvPr id="4" name="Rectangle 3"/>
          <p:cNvSpPr/>
          <p:nvPr/>
        </p:nvSpPr>
        <p:spPr>
          <a:xfrm>
            <a:off x="1066800" y="4343400"/>
            <a:ext cx="14478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b="1" dirty="0" smtClean="0">
                <a:solidFill>
                  <a:schemeClr val="tx1"/>
                </a:solidFill>
                <a:latin typeface="Arial" pitchFamily="34" charset="0"/>
                <a:cs typeface="Arial" pitchFamily="34" charset="0"/>
              </a:rPr>
              <a:t>Normal</a:t>
            </a:r>
            <a:endParaRPr lang="sr-Cyrl-RS" b="1" dirty="0">
              <a:solidFill>
                <a:schemeClr val="tx1"/>
              </a:solidFill>
              <a:latin typeface="Arial" pitchFamily="34" charset="0"/>
              <a:cs typeface="Arial" pitchFamily="34" charset="0"/>
            </a:endParaRPr>
          </a:p>
        </p:txBody>
      </p:sp>
      <p:sp>
        <p:nvSpPr>
          <p:cNvPr id="5" name="Rectangle 4"/>
          <p:cNvSpPr/>
          <p:nvPr/>
        </p:nvSpPr>
        <p:spPr>
          <a:xfrm>
            <a:off x="2743200" y="4343400"/>
            <a:ext cx="15240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b="1" dirty="0" smtClean="0">
                <a:solidFill>
                  <a:schemeClr val="tx1"/>
                </a:solidFill>
                <a:latin typeface="Arial" pitchFamily="34" charset="0"/>
                <a:cs typeface="Arial" pitchFamily="34" charset="0"/>
              </a:rPr>
              <a:t>Pregnancy</a:t>
            </a:r>
            <a:endParaRPr lang="sr-Cyrl-RS" b="1" dirty="0">
              <a:solidFill>
                <a:schemeClr val="tx1"/>
              </a:solidFill>
              <a:latin typeface="Arial" pitchFamily="34" charset="0"/>
              <a:cs typeface="Arial" pitchFamily="34" charset="0"/>
            </a:endParaRPr>
          </a:p>
        </p:txBody>
      </p:sp>
      <p:sp>
        <p:nvSpPr>
          <p:cNvPr id="6" name="Rectangle 5"/>
          <p:cNvSpPr/>
          <p:nvPr/>
        </p:nvSpPr>
        <p:spPr>
          <a:xfrm>
            <a:off x="4343400" y="4343400"/>
            <a:ext cx="1166177"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b="1" dirty="0" err="1" smtClean="0">
                <a:solidFill>
                  <a:schemeClr val="tx1"/>
                </a:solidFill>
                <a:latin typeface="Arial" pitchFamily="34" charset="0"/>
                <a:cs typeface="Arial" pitchFamily="34" charset="0"/>
              </a:rPr>
              <a:t>Ascites</a:t>
            </a:r>
            <a:endParaRPr lang="sr-Cyrl-RS" b="1" dirty="0">
              <a:solidFill>
                <a:schemeClr val="tx1"/>
              </a:solidFill>
              <a:latin typeface="Arial" pitchFamily="34" charset="0"/>
              <a:cs typeface="Arial" pitchFamily="34" charset="0"/>
            </a:endParaRPr>
          </a:p>
        </p:txBody>
      </p:sp>
      <p:sp>
        <p:nvSpPr>
          <p:cNvPr id="7" name="Rectangle 6"/>
          <p:cNvSpPr/>
          <p:nvPr/>
        </p:nvSpPr>
        <p:spPr>
          <a:xfrm>
            <a:off x="6095999" y="4343400"/>
            <a:ext cx="1341755"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b="1" dirty="0" smtClean="0">
                <a:solidFill>
                  <a:schemeClr val="tx1"/>
                </a:solidFill>
                <a:latin typeface="Arial" pitchFamily="34" charset="0"/>
                <a:cs typeface="Arial" pitchFamily="34" charset="0"/>
              </a:rPr>
              <a:t>Obesity</a:t>
            </a:r>
            <a:endParaRPr lang="sr-Cyrl-RS" b="1" dirty="0">
              <a:solidFill>
                <a:schemeClr val="tx1"/>
              </a:solidFill>
              <a:latin typeface="Arial" pitchFamily="34" charset="0"/>
              <a:cs typeface="Arial" pitchFamily="34" charset="0"/>
            </a:endParaRPr>
          </a:p>
        </p:txBody>
      </p:sp>
      <p:sp>
        <p:nvSpPr>
          <p:cNvPr id="8" name="Rectangle 7"/>
          <p:cNvSpPr/>
          <p:nvPr/>
        </p:nvSpPr>
        <p:spPr>
          <a:xfrm>
            <a:off x="457200" y="3124200"/>
            <a:ext cx="914400" cy="3476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RS"/>
          </a:p>
        </p:txBody>
      </p:sp>
      <p:sp>
        <p:nvSpPr>
          <p:cNvPr id="9" name="Rectangle 8"/>
          <p:cNvSpPr/>
          <p:nvPr/>
        </p:nvSpPr>
        <p:spPr>
          <a:xfrm>
            <a:off x="2133600" y="3298031"/>
            <a:ext cx="609600" cy="3476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RS"/>
          </a:p>
        </p:txBody>
      </p:sp>
      <p:sp>
        <p:nvSpPr>
          <p:cNvPr id="10" name="Rectangle 9"/>
          <p:cNvSpPr/>
          <p:nvPr/>
        </p:nvSpPr>
        <p:spPr>
          <a:xfrm>
            <a:off x="2298700" y="4021136"/>
            <a:ext cx="431800" cy="389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RS"/>
          </a:p>
        </p:txBody>
      </p:sp>
    </p:spTree>
    <p:extLst>
      <p:ext uri="{BB962C8B-B14F-4D97-AF65-F5344CB8AC3E}">
        <p14:creationId xmlns="" xmlns:p14="http://schemas.microsoft.com/office/powerpoint/2010/main" val="27437148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x00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30806" y="838200"/>
            <a:ext cx="2737495" cy="4354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4" descr="x010"/>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352800" y="838200"/>
            <a:ext cx="2797390" cy="4354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extBox 3"/>
          <p:cNvSpPr txBox="1"/>
          <p:nvPr/>
        </p:nvSpPr>
        <p:spPr>
          <a:xfrm>
            <a:off x="3491231" y="196334"/>
            <a:ext cx="1424557" cy="400110"/>
          </a:xfrm>
          <a:prstGeom prst="rect">
            <a:avLst/>
          </a:prstGeom>
          <a:noFill/>
        </p:spPr>
        <p:txBody>
          <a:bodyPr wrap="none" rtlCol="0">
            <a:spAutoFit/>
          </a:bodyPr>
          <a:lstStyle/>
          <a:p>
            <a:r>
              <a:rPr lang="en" sz="2000" b="1" dirty="0" smtClean="0">
                <a:latin typeface="Arial" pitchFamily="34" charset="0"/>
                <a:cs typeface="Arial" pitchFamily="34" charset="0"/>
              </a:rPr>
              <a:t>ASCITES</a:t>
            </a:r>
            <a:endParaRPr lang="sr-Cyrl-RS" sz="2000" b="1" dirty="0">
              <a:latin typeface="Arial" pitchFamily="34" charset="0"/>
              <a:cs typeface="Arial" pitchFamily="34" charset="0"/>
            </a:endParaRPr>
          </a:p>
        </p:txBody>
      </p:sp>
      <p:pic>
        <p:nvPicPr>
          <p:cNvPr id="5" name="Picture 4" descr="http://campus.cerimes.fr/semiologie/enseignement/esemio2/site/html/images/5_1_4_ascite.png"/>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477000" y="838200"/>
            <a:ext cx="2590800" cy="4354512"/>
          </a:xfrm>
          <a:prstGeom prst="rect">
            <a:avLst/>
          </a:prstGeom>
          <a:noFill/>
          <a:ln>
            <a:noFill/>
          </a:ln>
        </p:spPr>
      </p:pic>
    </p:spTree>
    <p:extLst>
      <p:ext uri="{BB962C8B-B14F-4D97-AF65-F5344CB8AC3E}">
        <p14:creationId xmlns="" xmlns:p14="http://schemas.microsoft.com/office/powerpoint/2010/main" val="17355625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x00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8601" y="1219200"/>
            <a:ext cx="2667000" cy="5124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5" descr="caput-medusa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124201" y="1219200"/>
            <a:ext cx="2667000" cy="5124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extBox 3"/>
          <p:cNvSpPr txBox="1"/>
          <p:nvPr/>
        </p:nvSpPr>
        <p:spPr>
          <a:xfrm>
            <a:off x="914400" y="304800"/>
            <a:ext cx="7924800" cy="400110"/>
          </a:xfrm>
          <a:prstGeom prst="rect">
            <a:avLst/>
          </a:prstGeom>
          <a:noFill/>
        </p:spPr>
        <p:txBody>
          <a:bodyPr wrap="square" rtlCol="0">
            <a:spAutoFit/>
          </a:bodyPr>
          <a:lstStyle/>
          <a:p>
            <a:pPr algn="ctr"/>
            <a:r>
              <a:rPr lang="en" sz="2000" b="1" dirty="0" err="1" smtClean="0">
                <a:latin typeface="Arial" pitchFamily="34" charset="0"/>
                <a:cs typeface="Arial" pitchFamily="34" charset="0"/>
              </a:rPr>
              <a:t>Collateral </a:t>
            </a:r>
            <a:r>
              <a:rPr lang="en" sz="2000" b="1" dirty="0" smtClean="0">
                <a:latin typeface="Arial" pitchFamily="34" charset="0"/>
                <a:cs typeface="Arial" pitchFamily="34" charset="0"/>
              </a:rPr>
              <a:t>subcutaneous blood flow </a:t>
            </a:r>
            <a:r>
              <a:rPr lang="en" sz="2000" b="1" dirty="0" err="1" smtClean="0">
                <a:latin typeface="Arial" pitchFamily="34" charset="0"/>
                <a:cs typeface="Arial" pitchFamily="34" charset="0"/>
              </a:rPr>
              <a:t>- Caput</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medusa </a:t>
            </a:r>
            <a:r>
              <a:rPr lang="en" sz="2000" b="1" dirty="0" err="1">
                <a:latin typeface="Arial" pitchFamily="34" charset="0"/>
                <a:cs typeface="Arial" pitchFamily="34" charset="0"/>
              </a:rPr>
              <a:t>a </a:t>
            </a:r>
            <a:r>
              <a:rPr lang="en" sz="2000" b="1" dirty="0" err="1" smtClean="0">
                <a:latin typeface="Arial" pitchFamily="34" charset="0"/>
                <a:cs typeface="Arial" pitchFamily="34" charset="0"/>
              </a:rPr>
              <a:t>e</a:t>
            </a:r>
            <a:endParaRPr lang="sr-Cyrl-RS" sz="2000" b="1" dirty="0">
              <a:latin typeface="Arial" pitchFamily="34" charset="0"/>
              <a:cs typeface="Arial" pitchFamily="34" charset="0"/>
            </a:endParaRPr>
          </a:p>
        </p:txBody>
      </p:sp>
      <p:pic>
        <p:nvPicPr>
          <p:cNvPr id="5" name="Picture 4" descr="Описание: index"/>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062980" y="1219200"/>
            <a:ext cx="2981960" cy="5124450"/>
          </a:xfrm>
          <a:prstGeom prst="rect">
            <a:avLst/>
          </a:prstGeom>
          <a:noFill/>
          <a:ln>
            <a:noFill/>
          </a:ln>
        </p:spPr>
      </p:pic>
    </p:spTree>
    <p:extLst>
      <p:ext uri="{BB962C8B-B14F-4D97-AF65-F5344CB8AC3E}">
        <p14:creationId xmlns="" xmlns:p14="http://schemas.microsoft.com/office/powerpoint/2010/main" val="41372904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encyclopedia.lubopitko-bg.com/images/linea%20albicans.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636032"/>
            <a:ext cx="3810000" cy="2411968"/>
          </a:xfrm>
          <a:prstGeom prst="rect">
            <a:avLst/>
          </a:prstGeom>
          <a:noFill/>
          <a:ln>
            <a:noFill/>
          </a:ln>
        </p:spPr>
      </p:pic>
      <p:sp>
        <p:nvSpPr>
          <p:cNvPr id="3" name="Rectangle 2"/>
          <p:cNvSpPr/>
          <p:nvPr/>
        </p:nvSpPr>
        <p:spPr>
          <a:xfrm>
            <a:off x="1295400" y="1716922"/>
            <a:ext cx="2044149" cy="369332"/>
          </a:xfrm>
          <a:prstGeom prst="rect">
            <a:avLst/>
          </a:prstGeom>
        </p:spPr>
        <p:txBody>
          <a:bodyPr wrap="none">
            <a:spAutoFit/>
          </a:bodyPr>
          <a:lstStyle/>
          <a:p>
            <a:r>
              <a:rPr lang="en" b="1" dirty="0" smtClean="0">
                <a:latin typeface="Arial" charset="0"/>
                <a:cs typeface="Arial" charset="0"/>
              </a:rPr>
              <a:t>Linea </a:t>
            </a:r>
            <a:r>
              <a:rPr lang="en" b="1" dirty="0" err="1" smtClean="0">
                <a:latin typeface="Arial" charset="0"/>
                <a:cs typeface="Arial" charset="0"/>
              </a:rPr>
              <a:t>_</a:t>
            </a:r>
            <a:r>
              <a:rPr lang="en" b="1" dirty="0" smtClean="0">
                <a:latin typeface="Arial" charset="0"/>
                <a:cs typeface="Arial" charset="0"/>
              </a:rPr>
              <a:t> </a:t>
            </a:r>
            <a:r>
              <a:rPr lang="en" b="1" dirty="0" err="1" smtClean="0">
                <a:latin typeface="Arial" charset="0"/>
                <a:cs typeface="Arial" charset="0"/>
              </a:rPr>
              <a:t>albicantes</a:t>
            </a:r>
            <a:endParaRPr lang="sr-Cyrl-RS" b="1" dirty="0"/>
          </a:p>
        </p:txBody>
      </p:sp>
      <p:pic>
        <p:nvPicPr>
          <p:cNvPr id="4" name="Picture 3" descr="http://exploreplasticsurgery.com/wp-content/uploads/2012/02/tummy-tuck-scar-dr-barry-eppley-indianapolis.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81500" y="636033"/>
            <a:ext cx="4381500" cy="2411968"/>
          </a:xfrm>
          <a:prstGeom prst="rect">
            <a:avLst/>
          </a:prstGeom>
          <a:noFill/>
          <a:ln>
            <a:noFill/>
          </a:ln>
        </p:spPr>
      </p:pic>
      <p:pic>
        <p:nvPicPr>
          <p:cNvPr id="5" name="Picture 4" descr="https://www.doctorgodfrey.com/images_Gal_SALAbdomen/fullsize/32_fs.jpg"/>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590800" y="3505200"/>
            <a:ext cx="4114800" cy="2730500"/>
          </a:xfrm>
          <a:prstGeom prst="rect">
            <a:avLst/>
          </a:prstGeom>
          <a:noFill/>
          <a:ln>
            <a:noFill/>
          </a:ln>
        </p:spPr>
      </p:pic>
    </p:spTree>
    <p:extLst>
      <p:ext uri="{BB962C8B-B14F-4D97-AF65-F5344CB8AC3E}">
        <p14:creationId xmlns="" xmlns:p14="http://schemas.microsoft.com/office/powerpoint/2010/main" val="22642767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thehealthscience.com/thsattachs/904911/111904561127666.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2400" y="348018"/>
            <a:ext cx="4191000" cy="3733800"/>
          </a:xfrm>
          <a:prstGeom prst="rect">
            <a:avLst/>
          </a:prstGeom>
          <a:noFill/>
          <a:ln>
            <a:noFill/>
          </a:ln>
        </p:spPr>
      </p:pic>
      <p:sp>
        <p:nvSpPr>
          <p:cNvPr id="3" name="Rectangle 2"/>
          <p:cNvSpPr/>
          <p:nvPr/>
        </p:nvSpPr>
        <p:spPr>
          <a:xfrm>
            <a:off x="1295400" y="1125519"/>
            <a:ext cx="1676400" cy="369332"/>
          </a:xfrm>
          <a:prstGeom prst="rect">
            <a:avLst/>
          </a:prstGeom>
        </p:spPr>
        <p:txBody>
          <a:bodyPr wrap="square">
            <a:spAutoFit/>
          </a:bodyPr>
          <a:lstStyle/>
          <a:p>
            <a:r>
              <a:rPr lang="en" b="1" dirty="0">
                <a:latin typeface="Arial" charset="0"/>
                <a:cs typeface="Arial" charset="0"/>
              </a:rPr>
              <a:t>Cullen sign</a:t>
            </a:r>
            <a:endParaRPr lang="en-US" b="1" dirty="0">
              <a:latin typeface="Arial" charset="0"/>
              <a:cs typeface="Arial" charset="0"/>
            </a:endParaRPr>
          </a:p>
        </p:txBody>
      </p:sp>
      <p:pic>
        <p:nvPicPr>
          <p:cNvPr id="4" name="Picture 3" descr="http://upload.wikimedia.org/wikipedia/commons/5/5d/Hemorrhagic_pancreatitis_-_Grey_Turner's_sign.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495800" y="3276600"/>
            <a:ext cx="4343401" cy="3465195"/>
          </a:xfrm>
          <a:prstGeom prst="rect">
            <a:avLst/>
          </a:prstGeom>
          <a:noFill/>
          <a:ln>
            <a:noFill/>
          </a:ln>
        </p:spPr>
      </p:pic>
      <p:sp>
        <p:nvSpPr>
          <p:cNvPr id="5" name="Rectangle 4"/>
          <p:cNvSpPr/>
          <p:nvPr/>
        </p:nvSpPr>
        <p:spPr>
          <a:xfrm>
            <a:off x="5867400" y="4419600"/>
            <a:ext cx="2192139" cy="369332"/>
          </a:xfrm>
          <a:prstGeom prst="rect">
            <a:avLst/>
          </a:prstGeom>
        </p:spPr>
        <p:txBody>
          <a:bodyPr wrap="none">
            <a:spAutoFit/>
          </a:bodyPr>
          <a:lstStyle/>
          <a:p>
            <a:r>
              <a:rPr lang="en" b="1" dirty="0">
                <a:latin typeface="Arial" charset="0"/>
                <a:cs typeface="Arial" charset="0"/>
              </a:rPr>
              <a:t>Gray - Turner sign</a:t>
            </a:r>
            <a:endParaRPr lang="en-US" b="1" dirty="0">
              <a:latin typeface="Arial" charset="0"/>
              <a:cs typeface="Arial" charset="0"/>
            </a:endParaRPr>
          </a:p>
        </p:txBody>
      </p:sp>
    </p:spTree>
    <p:extLst>
      <p:ext uri="{BB962C8B-B14F-4D97-AF65-F5344CB8AC3E}">
        <p14:creationId xmlns="" xmlns:p14="http://schemas.microsoft.com/office/powerpoint/2010/main" val="33648353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3500" y="990600"/>
            <a:ext cx="5969455" cy="584775"/>
          </a:xfrm>
          <a:prstGeom prst="rect">
            <a:avLst/>
          </a:prstGeom>
          <a:noFill/>
        </p:spPr>
        <p:txBody>
          <a:bodyPr wrap="none" rtlCol="0">
            <a:spAutoFit/>
          </a:bodyPr>
          <a:lstStyle/>
          <a:p>
            <a:r>
              <a:rPr lang="en" sz="3200" b="1" dirty="0" smtClean="0">
                <a:solidFill>
                  <a:srgbClr val="FF0000"/>
                </a:solidFill>
                <a:latin typeface="Arial" pitchFamily="34" charset="0"/>
                <a:cs typeface="Arial" pitchFamily="34" charset="0"/>
              </a:rPr>
              <a:t>AUSCULTATION OF THE ABDOMEN</a:t>
            </a:r>
            <a:endParaRPr lang="sr-Cyrl-RS" sz="3200" b="1" dirty="0">
              <a:solidFill>
                <a:srgbClr val="FF0000"/>
              </a:solidFill>
              <a:latin typeface="Arial" pitchFamily="34" charset="0"/>
              <a:cs typeface="Arial" pitchFamily="34" charset="0"/>
            </a:endParaRPr>
          </a:p>
        </p:txBody>
      </p:sp>
      <p:pic>
        <p:nvPicPr>
          <p:cNvPr id="3" name="Picture 2" descr="https://encrypted-tbn2.gstatic.com/images?q=tbn:ANd9GcRWEHx-tHAjNs8rWS1286sUxZ6Qk1onbcyWg6MNPWUWY9p-OKziS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81200" y="2209800"/>
            <a:ext cx="5181600" cy="3492500"/>
          </a:xfrm>
          <a:prstGeom prst="rect">
            <a:avLst/>
          </a:prstGeom>
          <a:noFill/>
          <a:ln>
            <a:noFill/>
          </a:ln>
        </p:spPr>
      </p:pic>
    </p:spTree>
    <p:extLst>
      <p:ext uri="{BB962C8B-B14F-4D97-AF65-F5344CB8AC3E}">
        <p14:creationId xmlns="" xmlns:p14="http://schemas.microsoft.com/office/powerpoint/2010/main" val="23507386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81000"/>
            <a:ext cx="8686800" cy="1200329"/>
          </a:xfrm>
          <a:prstGeom prst="rect">
            <a:avLst/>
          </a:prstGeom>
          <a:noFill/>
        </p:spPr>
        <p:txBody>
          <a:bodyPr wrap="square" rtlCol="0">
            <a:spAutoFit/>
          </a:bodyPr>
          <a:lstStyle/>
          <a:p>
            <a:pPr marL="285750" indent="-285750">
              <a:lnSpc>
                <a:spcPct val="150000"/>
              </a:lnSpc>
              <a:buFont typeface="Wingdings" pitchFamily="2" charset="2"/>
              <a:buChar char="ü"/>
            </a:pPr>
            <a:r>
              <a:rPr lang="en" sz="1600" dirty="0" smtClean="0">
                <a:latin typeface="Arial" pitchFamily="34" charset="0"/>
                <a:cs typeface="Arial" pitchFamily="34" charset="0"/>
              </a:rPr>
              <a:t>Does he have regular stools (constipation or diarrhea)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What is the appearance, </a:t>
            </a:r>
            <a:r>
              <a:rPr lang="en" sz="1600" dirty="0" err="1" smtClean="0">
                <a:latin typeface="Arial" pitchFamily="34" charset="0"/>
                <a:cs typeface="Arial" pitchFamily="34" charset="0"/>
              </a:rPr>
              <a:t>consistency </a:t>
            </a:r>
            <a:r>
              <a:rPr lang="en" sz="1600" dirty="0" smtClean="0">
                <a:latin typeface="Arial" pitchFamily="34" charset="0"/>
                <a:cs typeface="Arial" pitchFamily="34" charset="0"/>
              </a:rPr>
              <a:t>, smell of stool ?</a:t>
            </a:r>
            <a:endParaRPr lang="sr-Cyrl-RS" sz="1600" dirty="0" smtClean="0">
              <a:latin typeface="Arial" pitchFamily="34" charset="0"/>
              <a:cs typeface="Arial" pitchFamily="34" charset="0"/>
            </a:endParaRPr>
          </a:p>
          <a:p>
            <a:pPr marL="285750" indent="-285750">
              <a:lnSpc>
                <a:spcPct val="150000"/>
              </a:lnSpc>
              <a:buFont typeface="Wingdings" pitchFamily="2" charset="2"/>
              <a:buChar char="ü"/>
            </a:pPr>
            <a:r>
              <a:rPr lang="en" sz="1600" dirty="0" smtClean="0">
                <a:latin typeface="Arial" pitchFamily="34" charset="0"/>
                <a:cs typeface="Arial" pitchFamily="34" charset="0"/>
              </a:rPr>
              <a:t>Is there fresh blood in the stool and </a:t>
            </a:r>
            <a:r>
              <a:rPr lang="en" sz="1600" dirty="0" err="1" smtClean="0">
                <a:latin typeface="Arial" pitchFamily="34" charset="0"/>
                <a:cs typeface="Arial" pitchFamily="34" charset="0"/>
              </a:rPr>
              <a:t>coagulum </a:t>
            </a:r>
            <a:r>
              <a:rPr lang="en" sz="1600" dirty="0" smtClean="0">
                <a:latin typeface="Arial" pitchFamily="34" charset="0"/>
                <a:cs typeface="Arial" pitchFamily="34" charset="0"/>
              </a:rPr>
              <a:t>?</a:t>
            </a: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13835136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81000"/>
            <a:ext cx="8534400" cy="6124754"/>
          </a:xfrm>
          <a:prstGeom prst="rect">
            <a:avLst/>
          </a:prstGeom>
          <a:noFill/>
        </p:spPr>
        <p:txBody>
          <a:bodyPr wrap="square" rtlCol="0">
            <a:spAutoFit/>
          </a:bodyPr>
          <a:lstStyle/>
          <a:p>
            <a:pPr>
              <a:defRPr/>
            </a:pPr>
            <a:r>
              <a:rPr lang="en" sz="1600" b="1" dirty="0" smtClean="0">
                <a:latin typeface="Arial" pitchFamily="34" charset="0"/>
                <a:cs typeface="Arial" pitchFamily="34" charset="0"/>
              </a:rPr>
              <a:t>AUSCULTATION OF THE ABDOMEN (obligatory before percussion and </a:t>
            </a:r>
            <a:r>
              <a:rPr lang="en" sz="1600" b="1" dirty="0" err="1" smtClean="0">
                <a:latin typeface="Arial" pitchFamily="34" charset="0"/>
                <a:cs typeface="Arial" pitchFamily="34" charset="0"/>
              </a:rPr>
              <a:t>palpation </a:t>
            </a:r>
            <a:r>
              <a:rPr lang="en" sz="1600" b="1" dirty="0" smtClean="0">
                <a:latin typeface="Arial" pitchFamily="34" charset="0"/>
                <a:cs typeface="Arial" pitchFamily="34" charset="0"/>
              </a:rPr>
              <a:t>!!! )</a:t>
            </a:r>
          </a:p>
          <a:p>
            <a:pPr>
              <a:defRPr/>
            </a:pPr>
            <a:endParaRPr lang="sr-Cyrl-CS" sz="1600" b="1" dirty="0" smtClean="0">
              <a:latin typeface="Arial" pitchFamily="34" charset="0"/>
              <a:cs typeface="Arial" pitchFamily="34" charset="0"/>
            </a:endParaRPr>
          </a:p>
          <a:p>
            <a:pPr marL="342900" indent="-342900">
              <a:lnSpc>
                <a:spcPct val="150000"/>
              </a:lnSpc>
              <a:buFont typeface="+mj-lt"/>
              <a:buAutoNum type="arabicPeriod"/>
              <a:defRPr/>
            </a:pPr>
            <a:r>
              <a:rPr lang="en" sz="1600" dirty="0" smtClean="0">
                <a:latin typeface="Arial" pitchFamily="34" charset="0"/>
                <a:cs typeface="Arial" pitchFamily="34" charset="0"/>
              </a:rPr>
              <a:t>Control of intestinal </a:t>
            </a:r>
            <a:r>
              <a:rPr lang="en" sz="1600" dirty="0" err="1" smtClean="0">
                <a:latin typeface="Arial" pitchFamily="34" charset="0"/>
                <a:cs typeface="Arial" pitchFamily="34" charset="0"/>
              </a:rPr>
              <a:t>peristalsis</a:t>
            </a:r>
            <a:endParaRPr lang="sr-Cyrl-CS" sz="1600" dirty="0" smtClean="0">
              <a:latin typeface="Arial" pitchFamily="34" charset="0"/>
              <a:cs typeface="Arial" pitchFamily="34" charset="0"/>
            </a:endParaRPr>
          </a:p>
          <a:p>
            <a:pPr marL="342900" indent="-342900">
              <a:lnSpc>
                <a:spcPct val="150000"/>
              </a:lnSpc>
              <a:buFont typeface="+mj-lt"/>
              <a:buAutoNum type="arabicPeriod"/>
              <a:defRPr/>
            </a:pPr>
            <a:r>
              <a:rPr lang="en" sz="1600" dirty="0" smtClean="0">
                <a:latin typeface="Arial" pitchFamily="34" charset="0"/>
                <a:cs typeface="Arial" pitchFamily="34" charset="0"/>
              </a:rPr>
              <a:t>Appearance of friction in the abdomen</a:t>
            </a:r>
          </a:p>
          <a:p>
            <a:pPr marL="342900" indent="-342900">
              <a:lnSpc>
                <a:spcPct val="150000"/>
              </a:lnSpc>
              <a:buFont typeface="+mj-lt"/>
              <a:buAutoNum type="arabicPeriod"/>
              <a:defRPr/>
            </a:pPr>
            <a:r>
              <a:rPr lang="en" sz="1600" dirty="0" smtClean="0">
                <a:latin typeface="Arial" pitchFamily="34" charset="0"/>
                <a:cs typeface="Arial" pitchFamily="34" charset="0"/>
              </a:rPr>
              <a:t>Occurrence of vascular murmurs</a:t>
            </a:r>
          </a:p>
          <a:p>
            <a:pPr>
              <a:defRPr/>
            </a:pPr>
            <a:endParaRPr lang="sr-Cyrl-CS" sz="1600" dirty="0" smtClean="0">
              <a:latin typeface="Arial" pitchFamily="34" charset="0"/>
              <a:cs typeface="Arial" pitchFamily="34" charset="0"/>
            </a:endParaRPr>
          </a:p>
          <a:p>
            <a:pPr marL="285750" indent="-285750">
              <a:buFont typeface="Arial" pitchFamily="34" charset="0"/>
              <a:buChar char="•"/>
              <a:defRPr/>
            </a:pPr>
            <a:r>
              <a:rPr lang="en" sz="1600" dirty="0" smtClean="0">
                <a:latin typeface="Arial" pitchFamily="34" charset="0"/>
                <a:cs typeface="Arial" pitchFamily="34" charset="0"/>
              </a:rPr>
              <a:t>heard </a:t>
            </a:r>
            <a:r>
              <a:rPr lang="en" sz="1600" dirty="0">
                <a:latin typeface="Arial" pitchFamily="34" charset="0"/>
                <a:cs typeface="Arial" pitchFamily="34" charset="0"/>
              </a:rPr>
              <a:t>using the diaphragm </a:t>
            </a:r>
            <a:r>
              <a:rPr lang="en" sz="1600" dirty="0" smtClean="0">
                <a:latin typeface="Arial" pitchFamily="34" charset="0"/>
                <a:cs typeface="Arial" pitchFamily="34" charset="0"/>
              </a:rPr>
              <a:t>of the stethoscope</a:t>
            </a:r>
          </a:p>
          <a:p>
            <a:pPr>
              <a:defRPr/>
            </a:pPr>
            <a:endParaRPr lang="sr-Cyrl-CS" sz="1600" dirty="0" smtClean="0">
              <a:latin typeface="Arial" pitchFamily="34" charset="0"/>
              <a:cs typeface="Arial" pitchFamily="34" charset="0"/>
            </a:endParaRPr>
          </a:p>
          <a:p>
            <a:pPr>
              <a:lnSpc>
                <a:spcPct val="150000"/>
              </a:lnSpc>
              <a:defRPr/>
            </a:pPr>
            <a:endParaRPr lang="sr-Cyrl-CS" sz="1600" b="1" dirty="0" smtClean="0">
              <a:solidFill>
                <a:srgbClr val="FF0000"/>
              </a:solidFill>
              <a:latin typeface="Arial" pitchFamily="34" charset="0"/>
              <a:cs typeface="Arial" pitchFamily="34" charset="0"/>
            </a:endParaRPr>
          </a:p>
          <a:p>
            <a:pPr>
              <a:lnSpc>
                <a:spcPct val="150000"/>
              </a:lnSpc>
              <a:defRPr/>
            </a:pPr>
            <a:endParaRPr lang="sr-Cyrl-CS" sz="1600" b="1" dirty="0">
              <a:solidFill>
                <a:srgbClr val="FF0000"/>
              </a:solidFill>
              <a:latin typeface="Arial" pitchFamily="34" charset="0"/>
              <a:cs typeface="Arial" pitchFamily="34" charset="0"/>
            </a:endParaRPr>
          </a:p>
          <a:p>
            <a:pPr>
              <a:lnSpc>
                <a:spcPct val="150000"/>
              </a:lnSpc>
              <a:defRPr/>
            </a:pPr>
            <a:r>
              <a:rPr lang="en" sz="1600" b="1" dirty="0" smtClean="0">
                <a:solidFill>
                  <a:srgbClr val="FF0000"/>
                </a:solidFill>
                <a:latin typeface="Arial" pitchFamily="34" charset="0"/>
                <a:cs typeface="Arial" pitchFamily="34" charset="0"/>
              </a:rPr>
              <a:t>1. Auscultation of intestinal </a:t>
            </a:r>
            <a:r>
              <a:rPr lang="en" sz="1600" b="1" dirty="0" err="1" smtClean="0">
                <a:solidFill>
                  <a:srgbClr val="FF0000"/>
                </a:solidFill>
                <a:latin typeface="Arial" pitchFamily="34" charset="0"/>
                <a:cs typeface="Arial" pitchFamily="34" charset="0"/>
              </a:rPr>
              <a:t>peristalsis</a:t>
            </a:r>
            <a:endParaRPr lang="sr-Cyrl-CS" sz="1600" b="1" dirty="0" smtClean="0">
              <a:solidFill>
                <a:srgbClr val="FF0000"/>
              </a:solidFill>
              <a:latin typeface="Arial" pitchFamily="34" charset="0"/>
              <a:cs typeface="Arial" pitchFamily="34" charset="0"/>
            </a:endParaRPr>
          </a:p>
          <a:p>
            <a:pPr marL="285750" indent="-285750">
              <a:lnSpc>
                <a:spcPct val="150000"/>
              </a:lnSpc>
              <a:buFont typeface="Arial" pitchFamily="34" charset="0"/>
              <a:buChar char="•"/>
              <a:defRPr/>
            </a:pPr>
            <a:r>
              <a:rPr lang="en" sz="1600" b="1" dirty="0" smtClean="0">
                <a:latin typeface="Arial" pitchFamily="34" charset="0"/>
                <a:cs typeface="Arial" pitchFamily="34" charset="0"/>
              </a:rPr>
              <a:t>Normal </a:t>
            </a:r>
            <a:r>
              <a:rPr lang="en" sz="1600" dirty="0" smtClean="0">
                <a:latin typeface="Arial" pitchFamily="34" charset="0"/>
                <a:cs typeface="Arial" pitchFamily="34" charset="0"/>
              </a:rPr>
              <a:t>- at irregular intervals, gurgling as a result of overflow of liquid and air during </a:t>
            </a:r>
            <a:r>
              <a:rPr lang="en" sz="1600" dirty="0" err="1" smtClean="0">
                <a:latin typeface="Arial" pitchFamily="34" charset="0"/>
                <a:cs typeface="Arial" pitchFamily="34" charset="0"/>
              </a:rPr>
              <a:t>peristaltic </a:t>
            </a:r>
            <a:r>
              <a:rPr lang="en" sz="1600" dirty="0" smtClean="0">
                <a:latin typeface="Arial" pitchFamily="34" charset="0"/>
                <a:cs typeface="Arial" pitchFamily="34" charset="0"/>
              </a:rPr>
              <a:t>bowel movements, for 5-10 seconds</a:t>
            </a:r>
          </a:p>
          <a:p>
            <a:pPr marL="285750" indent="-285750">
              <a:lnSpc>
                <a:spcPct val="150000"/>
              </a:lnSpc>
              <a:buFont typeface="Arial" pitchFamily="34" charset="0"/>
              <a:buChar char="•"/>
              <a:defRPr/>
            </a:pPr>
            <a:r>
              <a:rPr lang="en" sz="1600" b="1" dirty="0" smtClean="0">
                <a:latin typeface="Arial" pitchFamily="34" charset="0"/>
                <a:cs typeface="Arial" pitchFamily="34" charset="0"/>
              </a:rPr>
              <a:t>Increased intestinal </a:t>
            </a:r>
            <a:r>
              <a:rPr lang="en" sz="1600" b="1" dirty="0" err="1" smtClean="0">
                <a:latin typeface="Arial" pitchFamily="34" charset="0"/>
                <a:cs typeface="Arial" pitchFamily="34" charset="0"/>
              </a:rPr>
              <a:t>peristalsis </a:t>
            </a:r>
            <a:r>
              <a:rPr lang="en" sz="1600" dirty="0" smtClean="0">
                <a:latin typeface="Arial" pitchFamily="34" charset="0"/>
                <a:cs typeface="Arial" pitchFamily="34" charset="0"/>
              </a:rPr>
              <a:t>- hungry people, acute </a:t>
            </a:r>
            <a:r>
              <a:rPr lang="en" sz="1600" dirty="0" err="1" smtClean="0">
                <a:latin typeface="Arial" pitchFamily="34" charset="0"/>
                <a:cs typeface="Arial" pitchFamily="34" charset="0"/>
              </a:rPr>
              <a:t>gastroenterocolitis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subocclusion </a:t>
            </a:r>
            <a:r>
              <a:rPr lang="en" sz="1600" dirty="0" smtClean="0">
                <a:latin typeface="Arial" pitchFamily="34" charset="0"/>
                <a:cs typeface="Arial" pitchFamily="34" charset="0"/>
              </a:rPr>
              <a:t>or </a:t>
            </a:r>
            <a:r>
              <a:rPr lang="en" sz="1600" dirty="0" err="1" smtClean="0">
                <a:latin typeface="Arial" pitchFamily="34" charset="0"/>
                <a:cs typeface="Arial" pitchFamily="34" charset="0"/>
              </a:rPr>
              <a:t>occlusion </a:t>
            </a:r>
            <a:r>
              <a:rPr lang="en" sz="1600" dirty="0" smtClean="0">
                <a:latin typeface="Arial" pitchFamily="34" charset="0"/>
                <a:cs typeface="Arial" pitchFamily="34" charset="0"/>
              </a:rPr>
              <a:t>of the small or large intestine (in case of </a:t>
            </a:r>
            <a:r>
              <a:rPr lang="en" sz="1600" dirty="0" err="1" smtClean="0">
                <a:latin typeface="Arial" pitchFamily="34" charset="0"/>
                <a:cs typeface="Arial" pitchFamily="34" charset="0"/>
              </a:rPr>
              <a:t>ileus </a:t>
            </a:r>
            <a:r>
              <a:rPr lang="en" sz="1600" dirty="0" smtClean="0">
                <a:latin typeface="Arial" pitchFamily="34" charset="0"/>
                <a:cs typeface="Arial" pitchFamily="34" charset="0"/>
              </a:rPr>
              <a:t>, frequent, continuous, </a:t>
            </a:r>
            <a:r>
              <a:rPr lang="en" sz="1600" dirty="0" err="1" smtClean="0">
                <a:latin typeface="Arial" pitchFamily="34" charset="0"/>
                <a:cs typeface="Arial" pitchFamily="34" charset="0"/>
              </a:rPr>
              <a:t>peristaltic </a:t>
            </a:r>
            <a:r>
              <a:rPr lang="en" sz="1600" dirty="0" smtClean="0">
                <a:latin typeface="Arial" pitchFamily="34" charset="0"/>
                <a:cs typeface="Arial" pitchFamily="34" charset="0"/>
              </a:rPr>
              <a:t>waves, constant audible gurgling)</a:t>
            </a:r>
          </a:p>
          <a:p>
            <a:pPr marL="285750" indent="-285750">
              <a:lnSpc>
                <a:spcPct val="150000"/>
              </a:lnSpc>
              <a:buFont typeface="Arial" pitchFamily="34" charset="0"/>
              <a:buChar char="•"/>
              <a:defRPr/>
            </a:pPr>
            <a:r>
              <a:rPr lang="en" sz="1600" dirty="0" smtClean="0">
                <a:latin typeface="Arial" pitchFamily="34" charset="0"/>
                <a:cs typeface="Arial" pitchFamily="34" charset="0"/>
              </a:rPr>
              <a:t>In case of paralytic </a:t>
            </a:r>
            <a:r>
              <a:rPr lang="en" sz="1600" dirty="0" err="1" smtClean="0">
                <a:latin typeface="Arial" pitchFamily="34" charset="0"/>
                <a:cs typeface="Arial" pitchFamily="34" charset="0"/>
              </a:rPr>
              <a:t>ileus </a:t>
            </a:r>
            <a:r>
              <a:rPr lang="en" sz="1600" dirty="0" smtClean="0">
                <a:latin typeface="Arial" pitchFamily="34" charset="0"/>
                <a:cs typeface="Arial" pitchFamily="34" charset="0"/>
              </a:rPr>
              <a:t>- there is no </a:t>
            </a:r>
            <a:r>
              <a:rPr lang="en" sz="1600" dirty="0" err="1" smtClean="0">
                <a:latin typeface="Arial" pitchFamily="34" charset="0"/>
                <a:cs typeface="Arial" pitchFamily="34" charset="0"/>
              </a:rPr>
              <a:t>peristalsis</a:t>
            </a:r>
            <a:r>
              <a:rPr lang="en" sz="1600" dirty="0" smtClean="0">
                <a:latin typeface="Arial" pitchFamily="34" charset="0"/>
                <a:cs typeface="Arial" pitchFamily="34" charset="0"/>
              </a:rPr>
              <a:t> </a:t>
            </a:r>
            <a:r>
              <a:rPr lang="en" sz="1600" b="1" dirty="0" smtClean="0">
                <a:latin typeface="Arial" pitchFamily="34" charset="0"/>
                <a:cs typeface="Arial" pitchFamily="34" charset="0"/>
              </a:rPr>
              <a:t>( " dead silence " )</a:t>
            </a:r>
            <a:endParaRPr lang="sr-Cyrl-CS" sz="1600" b="1" dirty="0">
              <a:latin typeface="Arial" pitchFamily="34" charset="0"/>
              <a:cs typeface="Arial" pitchFamily="34" charset="0"/>
            </a:endParaRPr>
          </a:p>
          <a:p>
            <a:pPr marL="285750" lvl="1" indent="-285750">
              <a:lnSpc>
                <a:spcPct val="150000"/>
              </a:lnSpc>
              <a:buFont typeface="Arial" pitchFamily="34" charset="0"/>
              <a:buChar char="•"/>
              <a:defRPr/>
            </a:pPr>
            <a:r>
              <a:rPr lang="en" sz="1600" dirty="0" smtClean="0">
                <a:latin typeface="Arial" pitchFamily="34" charset="0"/>
                <a:cs typeface="Arial" pitchFamily="34" charset="0"/>
              </a:rPr>
              <a:t>&gt; </a:t>
            </a:r>
            <a:r>
              <a:rPr lang="en" sz="1600" dirty="0">
                <a:latin typeface="Arial" pitchFamily="34" charset="0"/>
                <a:cs typeface="Arial" pitchFamily="34" charset="0"/>
              </a:rPr>
              <a:t>2 minutes of listening required to confirm the absence </a:t>
            </a:r>
            <a:r>
              <a:rPr lang="en" sz="1600" dirty="0" err="1" smtClean="0">
                <a:latin typeface="Arial" pitchFamily="34" charset="0"/>
                <a:cs typeface="Arial" pitchFamily="34" charset="0"/>
              </a:rPr>
              <a:t>of peristalsis</a:t>
            </a:r>
            <a:endParaRPr lang="en-US" sz="2400" dirty="0">
              <a:latin typeface="Arial" pitchFamily="34" charset="0"/>
              <a:cs typeface="Arial" pitchFamily="34" charset="0"/>
            </a:endParaRPr>
          </a:p>
        </p:txBody>
      </p:sp>
      <p:pic>
        <p:nvPicPr>
          <p:cNvPr id="3" name="Picture 2" descr="http://what-when-how.com/wp-content/uploads/2012/08/tmp61b633_thumb22.pn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105400" y="870466"/>
            <a:ext cx="3809999" cy="2819400"/>
          </a:xfrm>
          <a:prstGeom prst="rect">
            <a:avLst/>
          </a:prstGeom>
          <a:noFill/>
          <a:ln>
            <a:noFill/>
          </a:ln>
        </p:spPr>
      </p:pic>
    </p:spTree>
    <p:extLst>
      <p:ext uri="{BB962C8B-B14F-4D97-AF65-F5344CB8AC3E}">
        <p14:creationId xmlns="" xmlns:p14="http://schemas.microsoft.com/office/powerpoint/2010/main" val="25784906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117693"/>
            <a:ext cx="9067800" cy="4524315"/>
          </a:xfrm>
          <a:prstGeom prst="rect">
            <a:avLst/>
          </a:prstGeom>
          <a:noFill/>
        </p:spPr>
        <p:txBody>
          <a:bodyPr wrap="square" rtlCol="0">
            <a:spAutoFit/>
          </a:bodyPr>
          <a:lstStyle/>
          <a:p>
            <a:pPr>
              <a:lnSpc>
                <a:spcPct val="150000"/>
              </a:lnSpc>
            </a:pPr>
            <a:r>
              <a:rPr lang="en" sz="1600" b="1" dirty="0" smtClean="0">
                <a:solidFill>
                  <a:srgbClr val="FF0000"/>
                </a:solidFill>
                <a:latin typeface="Arial" pitchFamily="34" charset="0"/>
                <a:cs typeface="Arial" pitchFamily="34" charset="0"/>
              </a:rPr>
              <a:t>2. Appearance of friction in the abdomen</a:t>
            </a:r>
          </a:p>
          <a:p>
            <a:pPr>
              <a:lnSpc>
                <a:spcPct val="150000"/>
              </a:lnSpc>
            </a:pPr>
            <a:endParaRPr lang="sr-Cyrl-RS" sz="1600" b="1" dirty="0">
              <a:solidFill>
                <a:srgbClr val="FF0000"/>
              </a:solidFill>
              <a:latin typeface="Arial" pitchFamily="34" charset="0"/>
              <a:cs typeface="Arial" pitchFamily="34" charset="0"/>
            </a:endParaRPr>
          </a:p>
          <a:p>
            <a:pPr>
              <a:lnSpc>
                <a:spcPct val="150000"/>
              </a:lnSpc>
            </a:pPr>
            <a:r>
              <a:rPr lang="en" sz="1600" b="1" dirty="0" smtClean="0">
                <a:solidFill>
                  <a:srgbClr val="FF0000"/>
                </a:solidFill>
                <a:latin typeface="Arial" pitchFamily="34" charset="0"/>
                <a:cs typeface="Arial" pitchFamily="34" charset="0"/>
              </a:rPr>
              <a:t>Friction occurs in the abdomen in the presence of inflammation or tumors</a:t>
            </a:r>
          </a:p>
          <a:p>
            <a:pPr>
              <a:lnSpc>
                <a:spcPct val="150000"/>
              </a:lnSpc>
            </a:pPr>
            <a:endParaRPr lang="sr-Cyrl-RS" sz="1600" b="1" dirty="0" smtClean="0">
              <a:latin typeface="Arial" pitchFamily="34" charset="0"/>
              <a:cs typeface="Arial" pitchFamily="34" charset="0"/>
            </a:endParaRPr>
          </a:p>
          <a:p>
            <a:pPr marL="285750" indent="-285750">
              <a:lnSpc>
                <a:spcPct val="150000"/>
              </a:lnSpc>
              <a:buFont typeface="Arial" pitchFamily="34" charset="0"/>
              <a:buChar char="•"/>
            </a:pPr>
            <a:r>
              <a:rPr lang="en" sz="1600" b="1" dirty="0" err="1" smtClean="0">
                <a:latin typeface="Arial" pitchFamily="34" charset="0"/>
                <a:cs typeface="Arial" pitchFamily="34" charset="0"/>
              </a:rPr>
              <a:t>Perisplenic </a:t>
            </a:r>
            <a:r>
              <a:rPr lang="en" sz="1600" b="1" dirty="0" smtClean="0">
                <a:latin typeface="Arial" pitchFamily="34" charset="0"/>
                <a:cs typeface="Arial" pitchFamily="34" charset="0"/>
              </a:rPr>
              <a:t>friction </a:t>
            </a:r>
            <a:r>
              <a:rPr lang="en" sz="1600" dirty="0" smtClean="0">
                <a:latin typeface="Arial" pitchFamily="34" charset="0"/>
                <a:cs typeface="Arial" pitchFamily="34" charset="0"/>
              </a:rPr>
              <a:t>(friction in the region (above) the spleen) - spleen infarction, in the right lateral position of the patient with his arm raised above his head</a:t>
            </a:r>
          </a:p>
          <a:p>
            <a:pPr marL="285750" indent="-285750">
              <a:lnSpc>
                <a:spcPct val="150000"/>
              </a:lnSpc>
              <a:buFont typeface="Arial" pitchFamily="34" charset="0"/>
              <a:buChar char="•"/>
            </a:pPr>
            <a:r>
              <a:rPr lang="en" sz="1600" b="1" dirty="0" err="1" smtClean="0">
                <a:latin typeface="Arial" pitchFamily="34" charset="0"/>
                <a:cs typeface="Arial" pitchFamily="34" charset="0"/>
              </a:rPr>
              <a:t>Perihepatic </a:t>
            </a:r>
            <a:r>
              <a:rPr lang="en" sz="1600" b="1" dirty="0" smtClean="0">
                <a:latin typeface="Arial" pitchFamily="34" charset="0"/>
                <a:cs typeface="Arial" pitchFamily="34" charset="0"/>
              </a:rPr>
              <a:t>friction </a:t>
            </a:r>
            <a:r>
              <a:rPr lang="en" sz="1600" dirty="0" smtClean="0">
                <a:latin typeface="Arial" pitchFamily="34" charset="0"/>
                <a:cs typeface="Arial" pitchFamily="34" charset="0"/>
              </a:rPr>
              <a:t>(friction in the area (above) the liver)-inflammation of the liver capsule (liver abscess, </a:t>
            </a:r>
            <a:r>
              <a:rPr lang="en" sz="1600" dirty="0" err="1" smtClean="0">
                <a:latin typeface="Arial" pitchFamily="34" charset="0"/>
                <a:cs typeface="Arial" pitchFamily="34" charset="0"/>
              </a:rPr>
              <a:t>echinococcal </a:t>
            </a:r>
            <a:r>
              <a:rPr lang="en" sz="1600" dirty="0" smtClean="0">
                <a:latin typeface="Arial" pitchFamily="34" charset="0"/>
                <a:cs typeface="Arial" pitchFamily="34" charset="0"/>
              </a:rPr>
              <a:t>liver cyst, liver </a:t>
            </a:r>
            <a:r>
              <a:rPr lang="en" sz="1600" dirty="0" err="1" smtClean="0">
                <a:latin typeface="Arial" pitchFamily="34" charset="0"/>
                <a:cs typeface="Arial" pitchFamily="34" charset="0"/>
              </a:rPr>
              <a:t>cancer </a:t>
            </a:r>
            <a:r>
              <a:rPr lang="en" sz="1600" dirty="0" smtClean="0">
                <a:latin typeface="Arial" pitchFamily="34" charset="0"/>
                <a:cs typeface="Arial" pitchFamily="34" charset="0"/>
              </a:rPr>
              <a:t>-friction+noise)</a:t>
            </a:r>
          </a:p>
          <a:p>
            <a:pPr marL="285750" indent="-285750">
              <a:lnSpc>
                <a:spcPct val="150000"/>
              </a:lnSpc>
              <a:buFont typeface="Arial" pitchFamily="34" charset="0"/>
              <a:buChar char="•"/>
            </a:pPr>
            <a:r>
              <a:rPr lang="en" sz="1600" b="1" dirty="0" smtClean="0">
                <a:latin typeface="Arial" pitchFamily="34" charset="0"/>
                <a:cs typeface="Arial" pitchFamily="34" charset="0"/>
              </a:rPr>
              <a:t>Inflammation </a:t>
            </a:r>
            <a:r>
              <a:rPr lang="en" sz="1600" b="1" dirty="0" err="1" smtClean="0">
                <a:latin typeface="Arial" pitchFamily="34" charset="0"/>
                <a:cs typeface="Arial" pitchFamily="34" charset="0"/>
              </a:rPr>
              <a:t>of the peritoneum</a:t>
            </a:r>
            <a:r>
              <a:rPr lang="en" sz="1600" b="1" dirty="0" smtClean="0">
                <a:latin typeface="Arial" pitchFamily="34" charset="0"/>
                <a:cs typeface="Arial" pitchFamily="34" charset="0"/>
              </a:rPr>
              <a:t>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peritonitis </a:t>
            </a:r>
            <a:r>
              <a:rPr lang="en" sz="1600" dirty="0" smtClean="0">
                <a:latin typeface="Arial" pitchFamily="34" charset="0"/>
                <a:cs typeface="Arial" pitchFamily="34" charset="0"/>
              </a:rPr>
              <a:t>)</a:t>
            </a:r>
          </a:p>
          <a:p>
            <a:pPr marL="285750" indent="-285750">
              <a:lnSpc>
                <a:spcPct val="150000"/>
              </a:lnSpc>
              <a:buFont typeface="Arial" pitchFamily="34" charset="0"/>
              <a:buChar char="•"/>
            </a:pPr>
            <a:r>
              <a:rPr lang="en" sz="1600" dirty="0" smtClean="0">
                <a:latin typeface="Arial" pitchFamily="34" charset="0"/>
                <a:cs typeface="Arial" pitchFamily="34" charset="0"/>
              </a:rPr>
              <a:t>Similar </a:t>
            </a:r>
            <a:r>
              <a:rPr lang="en" sz="1600" dirty="0" err="1" smtClean="0">
                <a:latin typeface="Arial" pitchFamily="34" charset="0"/>
                <a:cs typeface="Arial" pitchFamily="34" charset="0"/>
              </a:rPr>
              <a:t>to pleural </a:t>
            </a:r>
            <a:r>
              <a:rPr lang="en" sz="1600" dirty="0" smtClean="0">
                <a:latin typeface="Arial" pitchFamily="34" charset="0"/>
                <a:cs typeface="Arial" pitchFamily="34" charset="0"/>
              </a:rPr>
              <a:t>friction, it intensifies during breathing, i.e. the movement of the diseased organ during respiration</a:t>
            </a:r>
          </a:p>
          <a:p>
            <a:pPr>
              <a:lnSpc>
                <a:spcPct val="150000"/>
              </a:lnSpc>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17972243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classconnection.s3.amazonaws.com/246/flashcards/889246/jpg/abdomen1327516712372.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1915" y="1371600"/>
            <a:ext cx="7315200" cy="5181599"/>
          </a:xfrm>
          <a:prstGeom prst="rect">
            <a:avLst/>
          </a:prstGeom>
          <a:noFill/>
          <a:ln>
            <a:noFill/>
          </a:ln>
        </p:spPr>
      </p:pic>
      <p:sp>
        <p:nvSpPr>
          <p:cNvPr id="3" name="TextBox 2"/>
          <p:cNvSpPr txBox="1"/>
          <p:nvPr/>
        </p:nvSpPr>
        <p:spPr>
          <a:xfrm>
            <a:off x="2139560" y="360528"/>
            <a:ext cx="4359911" cy="400110"/>
          </a:xfrm>
          <a:prstGeom prst="rect">
            <a:avLst/>
          </a:prstGeom>
          <a:noFill/>
        </p:spPr>
        <p:txBody>
          <a:bodyPr wrap="none" rtlCol="0">
            <a:spAutoFit/>
          </a:bodyPr>
          <a:lstStyle/>
          <a:p>
            <a:r>
              <a:rPr lang="en" sz="2000" b="1" dirty="0" err="1" smtClean="0">
                <a:latin typeface="Arial" pitchFamily="34" charset="0"/>
                <a:cs typeface="Arial" pitchFamily="34" charset="0"/>
              </a:rPr>
              <a:t>Auscultatory </a:t>
            </a:r>
            <a:r>
              <a:rPr lang="en" sz="2000" b="1" dirty="0" smtClean="0">
                <a:latin typeface="Arial" pitchFamily="34" charset="0"/>
                <a:cs typeface="Arial" pitchFamily="34" charset="0"/>
              </a:rPr>
              <a:t>points in the abdomen</a:t>
            </a:r>
            <a:endParaRPr lang="sr-Cyrl-RS" sz="2000" b="1" dirty="0">
              <a:latin typeface="Arial" pitchFamily="34" charset="0"/>
              <a:cs typeface="Arial" pitchFamily="34" charset="0"/>
            </a:endParaRPr>
          </a:p>
        </p:txBody>
      </p:sp>
    </p:spTree>
    <p:extLst>
      <p:ext uri="{BB962C8B-B14F-4D97-AF65-F5344CB8AC3E}">
        <p14:creationId xmlns="" xmlns:p14="http://schemas.microsoft.com/office/powerpoint/2010/main" val="32686181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thumbs.dreamstime.com/z/abdominal-auscultation-sites-vascular-sounds-performing-stethoscope-58972776.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200" y="152400"/>
            <a:ext cx="5257800" cy="5562600"/>
          </a:xfrm>
          <a:prstGeom prst="rect">
            <a:avLst/>
          </a:prstGeom>
          <a:noFill/>
          <a:ln>
            <a:noFill/>
          </a:ln>
        </p:spPr>
      </p:pic>
      <p:sp>
        <p:nvSpPr>
          <p:cNvPr id="3" name="Rectangle 2"/>
          <p:cNvSpPr/>
          <p:nvPr/>
        </p:nvSpPr>
        <p:spPr>
          <a:xfrm>
            <a:off x="4191000" y="152400"/>
            <a:ext cx="4953000" cy="6477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 sz="1600" b="1" dirty="0">
                <a:solidFill>
                  <a:srgbClr val="FF0000"/>
                </a:solidFill>
                <a:latin typeface="Arial" pitchFamily="34" charset="0"/>
                <a:cs typeface="Arial" pitchFamily="34" charset="0"/>
              </a:rPr>
              <a:t>3. Vascular murmurs in the abdomen</a:t>
            </a:r>
          </a:p>
          <a:p>
            <a:pPr>
              <a:lnSpc>
                <a:spcPct val="150000"/>
              </a:lnSpc>
            </a:pPr>
            <a:r>
              <a:rPr lang="en" sz="1600" dirty="0" smtClean="0">
                <a:solidFill>
                  <a:schemeClr val="tx1"/>
                </a:solidFill>
                <a:latin typeface="Arial" pitchFamily="34" charset="0"/>
                <a:cs typeface="Arial" pitchFamily="34" charset="0"/>
              </a:rPr>
              <a:t>1 </a:t>
            </a:r>
            <a:r>
              <a:rPr lang="en" sz="1600" dirty="0">
                <a:solidFill>
                  <a:schemeClr val="tx1"/>
                </a:solidFill>
                <a:latin typeface="Arial" pitchFamily="34" charset="0"/>
                <a:cs typeface="Arial" pitchFamily="34" charset="0"/>
              </a:rPr>
              <a:t>. </a:t>
            </a:r>
            <a:r>
              <a:rPr lang="en" sz="1600" b="1" dirty="0" err="1">
                <a:solidFill>
                  <a:srgbClr val="FF0000"/>
                </a:solidFill>
                <a:latin typeface="Arial" pitchFamily="34" charset="0"/>
                <a:cs typeface="Arial" pitchFamily="34" charset="0"/>
              </a:rPr>
              <a:t>Art. renalis</a:t>
            </a:r>
            <a:r>
              <a:rPr lang="en" sz="1600" b="1" dirty="0">
                <a:solidFill>
                  <a:srgbClr val="FF0000"/>
                </a:solidFill>
                <a:latin typeface="Arial" pitchFamily="34" charset="0"/>
                <a:cs typeface="Arial" pitchFamily="34" charset="0"/>
              </a:rPr>
              <a:t> </a:t>
            </a:r>
            <a:r>
              <a:rPr lang="en" sz="1600" b="1" dirty="0" err="1">
                <a:solidFill>
                  <a:srgbClr val="FF0000"/>
                </a:solidFill>
                <a:latin typeface="Arial" pitchFamily="34" charset="0"/>
                <a:cs typeface="Arial" pitchFamily="34" charset="0"/>
              </a:rPr>
              <a:t>dextra </a:t>
            </a:r>
            <a:r>
              <a:rPr lang="en" sz="1600" b="1" dirty="0">
                <a:solidFill>
                  <a:srgbClr val="FF0000"/>
                </a:solidFill>
                <a:latin typeface="Arial" pitchFamily="34" charset="0"/>
                <a:cs typeface="Arial" pitchFamily="34" charset="0"/>
              </a:rPr>
              <a:t>et </a:t>
            </a:r>
            <a:r>
              <a:rPr lang="en" sz="1600" b="1" dirty="0" err="1">
                <a:solidFill>
                  <a:srgbClr val="FF0000"/>
                </a:solidFill>
                <a:latin typeface="Arial" pitchFamily="34" charset="0"/>
                <a:cs typeface="Arial" pitchFamily="34" charset="0"/>
              </a:rPr>
              <a:t>sinistra </a:t>
            </a:r>
            <a:r>
              <a:rPr lang="en" sz="1600" b="1" dirty="0">
                <a:solidFill>
                  <a:srgbClr val="FF0000"/>
                </a:solidFill>
                <a:latin typeface="Arial" pitchFamily="34" charset="0"/>
                <a:cs typeface="Arial" pitchFamily="34" charset="0"/>
              </a:rPr>
              <a:t>- </a:t>
            </a:r>
            <a:r>
              <a:rPr lang="en" sz="1600" dirty="0">
                <a:solidFill>
                  <a:schemeClr val="tx1"/>
                </a:solidFill>
                <a:latin typeface="Arial" pitchFamily="34" charset="0"/>
                <a:cs typeface="Arial" pitchFamily="34" charset="0"/>
              </a:rPr>
              <a:t>listen to 2 cm above the umbilicus on the right and left </a:t>
            </a:r>
            <a:r>
              <a:rPr lang="en" sz="1600" dirty="0" err="1">
                <a:solidFill>
                  <a:schemeClr val="tx1"/>
                </a:solidFill>
                <a:latin typeface="Arial" pitchFamily="34" charset="0"/>
                <a:cs typeface="Arial" pitchFamily="34" charset="0"/>
              </a:rPr>
              <a:t>medioclavicular line, with stenosis a systolic </a:t>
            </a:r>
            <a:r>
              <a:rPr lang="en" sz="1600" dirty="0">
                <a:solidFill>
                  <a:schemeClr val="tx1"/>
                </a:solidFill>
                <a:latin typeface="Arial" pitchFamily="34" charset="0"/>
                <a:cs typeface="Arial" pitchFamily="34" charset="0"/>
              </a:rPr>
              <a:t>murmur was heard </a:t>
            </a:r>
          </a:p>
          <a:p>
            <a:pPr>
              <a:lnSpc>
                <a:spcPct val="150000"/>
              </a:lnSpc>
            </a:pPr>
            <a:r>
              <a:rPr lang="en" sz="1600" dirty="0">
                <a:solidFill>
                  <a:schemeClr val="tx1"/>
                </a:solidFill>
                <a:latin typeface="Arial" pitchFamily="34" charset="0"/>
                <a:cs typeface="Arial" pitchFamily="34" charset="0"/>
              </a:rPr>
              <a:t>2 </a:t>
            </a:r>
            <a:r>
              <a:rPr lang="en" sz="1600" b="1" dirty="0">
                <a:solidFill>
                  <a:srgbClr val="FF0000"/>
                </a:solidFill>
                <a:latin typeface="Arial" pitchFamily="34" charset="0"/>
                <a:cs typeface="Arial" pitchFamily="34" charset="0"/>
              </a:rPr>
              <a:t>. Aorta </a:t>
            </a:r>
            <a:r>
              <a:rPr lang="en" sz="1600" b="1" dirty="0" err="1">
                <a:solidFill>
                  <a:srgbClr val="FF0000"/>
                </a:solidFill>
                <a:latin typeface="Arial" pitchFamily="34" charset="0"/>
                <a:cs typeface="Arial" pitchFamily="34" charset="0"/>
              </a:rPr>
              <a:t>abdominalis </a:t>
            </a:r>
            <a:r>
              <a:rPr lang="en" sz="1600" b="1" dirty="0">
                <a:solidFill>
                  <a:srgbClr val="FF0000"/>
                </a:solidFill>
                <a:latin typeface="Arial" pitchFamily="34" charset="0"/>
                <a:cs typeface="Arial" pitchFamily="34" charset="0"/>
              </a:rPr>
              <a:t>- </a:t>
            </a:r>
            <a:r>
              <a:rPr lang="en" sz="1600" dirty="0">
                <a:solidFill>
                  <a:schemeClr val="tx1"/>
                </a:solidFill>
                <a:latin typeface="Arial" pitchFamily="34" charset="0"/>
                <a:cs typeface="Arial" pitchFamily="34" charset="0"/>
              </a:rPr>
              <a:t>listened vertically 2 cm above the navel at listening level </a:t>
            </a:r>
            <a:r>
              <a:rPr lang="en" sz="1600" dirty="0" err="1">
                <a:solidFill>
                  <a:schemeClr val="tx1"/>
                </a:solidFill>
                <a:latin typeface="Arial" pitchFamily="34" charset="0"/>
                <a:cs typeface="Arial" pitchFamily="34" charset="0"/>
              </a:rPr>
              <a:t>art.renalis</a:t>
            </a:r>
            <a:r>
              <a:rPr lang="en" sz="1600" dirty="0">
                <a:solidFill>
                  <a:schemeClr val="tx1"/>
                </a:solidFill>
                <a:latin typeface="Arial" pitchFamily="34" charset="0"/>
                <a:cs typeface="Arial" pitchFamily="34" charset="0"/>
              </a:rPr>
              <a:t> ( between them ), with aortic </a:t>
            </a:r>
            <a:r>
              <a:rPr lang="en" sz="1600" dirty="0" err="1">
                <a:solidFill>
                  <a:schemeClr val="tx1"/>
                </a:solidFill>
                <a:latin typeface="Arial" pitchFamily="34" charset="0"/>
                <a:cs typeface="Arial" pitchFamily="34" charset="0"/>
              </a:rPr>
              <a:t>stenosis </a:t>
            </a:r>
            <a:r>
              <a:rPr lang="en" sz="1600" dirty="0">
                <a:solidFill>
                  <a:schemeClr val="tx1"/>
                </a:solidFill>
                <a:latin typeface="Arial" pitchFamily="34" charset="0"/>
                <a:cs typeface="Arial" pitchFamily="34" charset="0"/>
              </a:rPr>
              <a:t>and </a:t>
            </a:r>
            <a:r>
              <a:rPr lang="en" sz="1600" dirty="0" err="1">
                <a:solidFill>
                  <a:schemeClr val="tx1"/>
                </a:solidFill>
                <a:latin typeface="Arial" pitchFamily="34" charset="0"/>
                <a:cs typeface="Arial" pitchFamily="34" charset="0"/>
              </a:rPr>
              <a:t>aneurysm </a:t>
            </a:r>
            <a:r>
              <a:rPr lang="en" sz="1600" dirty="0">
                <a:solidFill>
                  <a:schemeClr val="tx1"/>
                </a:solidFill>
                <a:latin typeface="Arial" pitchFamily="34" charset="0"/>
                <a:cs typeface="Arial" pitchFamily="34" charset="0"/>
              </a:rPr>
              <a:t>, </a:t>
            </a:r>
            <a:r>
              <a:rPr lang="en" sz="1600" dirty="0" err="1">
                <a:solidFill>
                  <a:schemeClr val="tx1"/>
                </a:solidFill>
                <a:latin typeface="Arial" pitchFamily="34" charset="0"/>
                <a:cs typeface="Arial" pitchFamily="34" charset="0"/>
              </a:rPr>
              <a:t>a systolic </a:t>
            </a:r>
            <a:r>
              <a:rPr lang="en" sz="1600" dirty="0">
                <a:solidFill>
                  <a:schemeClr val="tx1"/>
                </a:solidFill>
                <a:latin typeface="Arial" pitchFamily="34" charset="0"/>
                <a:cs typeface="Arial" pitchFamily="34" charset="0"/>
              </a:rPr>
              <a:t>murmur is heard</a:t>
            </a:r>
            <a:endParaRPr lang="en-US" sz="1600" dirty="0">
              <a:solidFill>
                <a:schemeClr val="tx1"/>
              </a:solidFill>
              <a:latin typeface="Arial" pitchFamily="34" charset="0"/>
              <a:cs typeface="Arial" pitchFamily="34" charset="0"/>
            </a:endParaRPr>
          </a:p>
          <a:p>
            <a:pPr>
              <a:lnSpc>
                <a:spcPct val="150000"/>
              </a:lnSpc>
            </a:pPr>
            <a:r>
              <a:rPr lang="en" sz="1600" dirty="0">
                <a:solidFill>
                  <a:schemeClr val="tx1"/>
                </a:solidFill>
                <a:latin typeface="Arial" pitchFamily="34" charset="0"/>
                <a:cs typeface="Arial" pitchFamily="34" charset="0"/>
              </a:rPr>
              <a:t>3. </a:t>
            </a:r>
            <a:r>
              <a:rPr lang="en" sz="1600" b="1" dirty="0" err="1">
                <a:solidFill>
                  <a:srgbClr val="FF0000"/>
                </a:solidFill>
                <a:latin typeface="Arial" pitchFamily="34" charset="0"/>
                <a:cs typeface="Arial" pitchFamily="34" charset="0"/>
              </a:rPr>
              <a:t>Iliac </a:t>
            </a:r>
            <a:r>
              <a:rPr lang="en" sz="1600" b="1" dirty="0">
                <a:solidFill>
                  <a:srgbClr val="FF0000"/>
                </a:solidFill>
                <a:latin typeface="Arial" pitchFamily="34" charset="0"/>
                <a:cs typeface="Arial" pitchFamily="34" charset="0"/>
              </a:rPr>
              <a:t>artery </a:t>
            </a:r>
            <a:r>
              <a:rPr lang="en" sz="1600" b="1" dirty="0" err="1">
                <a:solidFill>
                  <a:srgbClr val="FF0000"/>
                </a:solidFill>
                <a:latin typeface="Arial" pitchFamily="34" charset="0"/>
                <a:cs typeface="Arial" pitchFamily="34" charset="0"/>
              </a:rPr>
              <a:t>dex </a:t>
            </a:r>
            <a:r>
              <a:rPr lang="en" sz="1600" b="1" dirty="0">
                <a:solidFill>
                  <a:srgbClr val="FF0000"/>
                </a:solidFill>
                <a:latin typeface="Arial" pitchFamily="34" charset="0"/>
                <a:cs typeface="Arial" pitchFamily="34" charset="0"/>
              </a:rPr>
              <a:t>et sin- </a:t>
            </a:r>
            <a:r>
              <a:rPr lang="en" sz="1600" dirty="0">
                <a:solidFill>
                  <a:schemeClr val="tx1"/>
                </a:solidFill>
                <a:latin typeface="Arial" pitchFamily="34" charset="0"/>
                <a:cs typeface="Arial" pitchFamily="34" charset="0"/>
              </a:rPr>
              <a:t>they are heard in the same vertical where </a:t>
            </a:r>
            <a:r>
              <a:rPr lang="en" sz="1600" dirty="0" err="1">
                <a:solidFill>
                  <a:schemeClr val="tx1"/>
                </a:solidFill>
                <a:latin typeface="Arial" pitchFamily="34" charset="0"/>
                <a:cs typeface="Arial" pitchFamily="34" charset="0"/>
              </a:rPr>
              <a:t>the renal </a:t>
            </a:r>
            <a:r>
              <a:rPr lang="en" sz="1600" dirty="0">
                <a:solidFill>
                  <a:schemeClr val="tx1"/>
                </a:solidFill>
                <a:latin typeface="Arial" pitchFamily="34" charset="0"/>
                <a:cs typeface="Arial" pitchFamily="34" charset="0"/>
              </a:rPr>
              <a:t>arteries are heard, on the line that joins </a:t>
            </a:r>
            <a:r>
              <a:rPr lang="en" sz="1600" dirty="0" err="1">
                <a:solidFill>
                  <a:schemeClr val="tx1"/>
                </a:solidFill>
                <a:latin typeface="Arial" pitchFamily="34" charset="0"/>
                <a:cs typeface="Arial" pitchFamily="34" charset="0"/>
              </a:rPr>
              <a:t>the spine</a:t>
            </a:r>
            <a:r>
              <a:rPr lang="en" sz="1600" dirty="0">
                <a:solidFill>
                  <a:schemeClr val="tx1"/>
                </a:solidFill>
                <a:latin typeface="Arial" pitchFamily="34" charset="0"/>
                <a:cs typeface="Arial" pitchFamily="34" charset="0"/>
              </a:rPr>
              <a:t> </a:t>
            </a:r>
            <a:r>
              <a:rPr lang="en" sz="1600" dirty="0" err="1">
                <a:solidFill>
                  <a:schemeClr val="tx1"/>
                </a:solidFill>
                <a:latin typeface="Arial" pitchFamily="34" charset="0"/>
                <a:cs typeface="Arial" pitchFamily="34" charset="0"/>
              </a:rPr>
              <a:t>iliac </a:t>
            </a:r>
            <a:r>
              <a:rPr lang="en" sz="1600" dirty="0">
                <a:solidFill>
                  <a:schemeClr val="tx1"/>
                </a:solidFill>
                <a:latin typeface="Arial" pitchFamily="34" charset="0"/>
                <a:cs typeface="Arial" pitchFamily="34" charset="0"/>
              </a:rPr>
              <a:t>anterior superior, above </a:t>
            </a:r>
            <a:r>
              <a:rPr lang="en" sz="1600" dirty="0" err="1">
                <a:solidFill>
                  <a:schemeClr val="tx1"/>
                </a:solidFill>
                <a:latin typeface="Arial" pitchFamily="34" charset="0"/>
                <a:cs typeface="Arial" pitchFamily="34" charset="0"/>
              </a:rPr>
              <a:t>the ligamentum</a:t>
            </a:r>
            <a:r>
              <a:rPr lang="en" sz="1600" dirty="0">
                <a:solidFill>
                  <a:schemeClr val="tx1"/>
                </a:solidFill>
                <a:latin typeface="Arial" pitchFamily="34" charset="0"/>
                <a:cs typeface="Arial" pitchFamily="34" charset="0"/>
              </a:rPr>
              <a:t> </a:t>
            </a:r>
            <a:r>
              <a:rPr lang="en" sz="1600" dirty="0" err="1">
                <a:solidFill>
                  <a:schemeClr val="tx1"/>
                </a:solidFill>
                <a:latin typeface="Arial" pitchFamily="34" charset="0"/>
                <a:cs typeface="Arial" pitchFamily="34" charset="0"/>
              </a:rPr>
              <a:t>inguinal</a:t>
            </a:r>
            <a:endParaRPr lang="en-US" sz="1600" dirty="0">
              <a:solidFill>
                <a:schemeClr val="tx1"/>
              </a:solidFill>
              <a:latin typeface="Arial" pitchFamily="34" charset="0"/>
              <a:cs typeface="Arial" pitchFamily="34" charset="0"/>
            </a:endParaRPr>
          </a:p>
          <a:p>
            <a:pPr>
              <a:lnSpc>
                <a:spcPct val="150000"/>
              </a:lnSpc>
            </a:pPr>
            <a:r>
              <a:rPr lang="en" sz="1600" dirty="0">
                <a:solidFill>
                  <a:schemeClr val="tx1"/>
                </a:solidFill>
                <a:latin typeface="Arial" pitchFamily="34" charset="0"/>
                <a:cs typeface="Arial" pitchFamily="34" charset="0"/>
              </a:rPr>
              <a:t>4. </a:t>
            </a:r>
            <a:r>
              <a:rPr lang="en" sz="1600" b="1" dirty="0" err="1">
                <a:solidFill>
                  <a:srgbClr val="FF0000"/>
                </a:solidFill>
                <a:latin typeface="Arial" pitchFamily="34" charset="0"/>
                <a:cs typeface="Arial" pitchFamily="34" charset="0"/>
              </a:rPr>
              <a:t>Femoral </a:t>
            </a:r>
            <a:r>
              <a:rPr lang="en" sz="1600" b="1" dirty="0">
                <a:solidFill>
                  <a:srgbClr val="FF0000"/>
                </a:solidFill>
                <a:latin typeface="Arial" pitchFamily="34" charset="0"/>
                <a:cs typeface="Arial" pitchFamily="34" charset="0"/>
              </a:rPr>
              <a:t>artery </a:t>
            </a:r>
            <a:r>
              <a:rPr lang="en" sz="1600" b="1" dirty="0" err="1">
                <a:solidFill>
                  <a:srgbClr val="FF0000"/>
                </a:solidFill>
                <a:latin typeface="Arial" pitchFamily="34" charset="0"/>
                <a:cs typeface="Arial" pitchFamily="34" charset="0"/>
              </a:rPr>
              <a:t>dex </a:t>
            </a:r>
            <a:r>
              <a:rPr lang="en" sz="1600" b="1" dirty="0">
                <a:solidFill>
                  <a:srgbClr val="FF0000"/>
                </a:solidFill>
                <a:latin typeface="Arial" pitchFamily="34" charset="0"/>
                <a:cs typeface="Arial" pitchFamily="34" charset="0"/>
              </a:rPr>
              <a:t>et sin- </a:t>
            </a:r>
            <a:r>
              <a:rPr lang="en" sz="1600" dirty="0">
                <a:solidFill>
                  <a:schemeClr val="tx1"/>
                </a:solidFill>
                <a:latin typeface="Arial" pitchFamily="34" charset="0"/>
                <a:cs typeface="Arial" pitchFamily="34" charset="0"/>
              </a:rPr>
              <a:t>heard below </a:t>
            </a:r>
            <a:r>
              <a:rPr lang="en" sz="1600" dirty="0" err="1">
                <a:solidFill>
                  <a:schemeClr val="tx1"/>
                </a:solidFill>
                <a:latin typeface="Arial" pitchFamily="34" charset="0"/>
                <a:cs typeface="Arial" pitchFamily="34" charset="0"/>
              </a:rPr>
              <a:t>lig. inguinale</a:t>
            </a:r>
            <a:r>
              <a:rPr lang="en" sz="1600" dirty="0">
                <a:solidFill>
                  <a:schemeClr val="tx1"/>
                </a:solidFill>
                <a:latin typeface="Arial" pitchFamily="34" charset="0"/>
                <a:cs typeface="Arial" pitchFamily="34" charset="0"/>
              </a:rPr>
              <a:t> in the same vertical where </a:t>
            </a:r>
            <a:r>
              <a:rPr lang="en" sz="1600" dirty="0" err="1">
                <a:solidFill>
                  <a:schemeClr val="tx1"/>
                </a:solidFill>
                <a:latin typeface="Arial" pitchFamily="34" charset="0"/>
                <a:cs typeface="Arial" pitchFamily="34" charset="0"/>
              </a:rPr>
              <a:t>the renal </a:t>
            </a:r>
            <a:r>
              <a:rPr lang="en" sz="1600" dirty="0">
                <a:solidFill>
                  <a:schemeClr val="tx1"/>
                </a:solidFill>
                <a:latin typeface="Arial" pitchFamily="34" charset="0"/>
                <a:cs typeface="Arial" pitchFamily="34" charset="0"/>
              </a:rPr>
              <a:t>and </a:t>
            </a:r>
            <a:r>
              <a:rPr lang="en" sz="1600" dirty="0" err="1">
                <a:solidFill>
                  <a:schemeClr val="tx1"/>
                </a:solidFill>
                <a:latin typeface="Arial" pitchFamily="34" charset="0"/>
                <a:cs typeface="Arial" pitchFamily="34" charset="0"/>
              </a:rPr>
              <a:t>iliac </a:t>
            </a:r>
            <a:r>
              <a:rPr lang="en" sz="1600" dirty="0">
                <a:solidFill>
                  <a:schemeClr val="tx1"/>
                </a:solidFill>
                <a:latin typeface="Arial" pitchFamily="34" charset="0"/>
                <a:cs typeface="Arial" pitchFamily="34" charset="0"/>
              </a:rPr>
              <a:t>arteries are listened to </a:t>
            </a:r>
          </a:p>
          <a:p>
            <a:pPr>
              <a:lnSpc>
                <a:spcPct val="150000"/>
              </a:lnSpc>
            </a:pPr>
            <a:r>
              <a:rPr lang="en" sz="1600" dirty="0">
                <a:solidFill>
                  <a:schemeClr val="tx1"/>
                </a:solidFill>
                <a:latin typeface="Arial" pitchFamily="34" charset="0"/>
                <a:cs typeface="Arial" pitchFamily="34" charset="0"/>
              </a:rPr>
              <a:t>5. Venous murmurs in cirrhosis of the liver - heard in </a:t>
            </a:r>
            <a:r>
              <a:rPr lang="en" sz="1600" dirty="0" err="1">
                <a:solidFill>
                  <a:schemeClr val="tx1"/>
                </a:solidFill>
                <a:latin typeface="Arial" pitchFamily="34" charset="0"/>
                <a:cs typeface="Arial" pitchFamily="34" charset="0"/>
              </a:rPr>
              <a:t>the epigastrium </a:t>
            </a:r>
            <a:r>
              <a:rPr lang="en" sz="1600" dirty="0">
                <a:solidFill>
                  <a:schemeClr val="tx1"/>
                </a:solidFill>
                <a:latin typeface="Arial" pitchFamily="34" charset="0"/>
                <a:cs typeface="Arial" pitchFamily="34" charset="0"/>
              </a:rPr>
              <a:t>and around the liver</a:t>
            </a:r>
          </a:p>
        </p:txBody>
      </p:sp>
    </p:spTree>
    <p:extLst>
      <p:ext uri="{BB962C8B-B14F-4D97-AF65-F5344CB8AC3E}">
        <p14:creationId xmlns="" xmlns:p14="http://schemas.microsoft.com/office/powerpoint/2010/main" val="22644741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8800" y="762000"/>
            <a:ext cx="5183407" cy="584775"/>
          </a:xfrm>
          <a:prstGeom prst="rect">
            <a:avLst/>
          </a:prstGeom>
          <a:noFill/>
        </p:spPr>
        <p:txBody>
          <a:bodyPr wrap="none" rtlCol="0">
            <a:spAutoFit/>
          </a:bodyPr>
          <a:lstStyle/>
          <a:p>
            <a:r>
              <a:rPr lang="en" sz="3200" b="1" dirty="0" smtClean="0">
                <a:solidFill>
                  <a:srgbClr val="FF0000"/>
                </a:solidFill>
                <a:latin typeface="Arial" pitchFamily="34" charset="0"/>
                <a:cs typeface="Arial" pitchFamily="34" charset="0"/>
              </a:rPr>
              <a:t>PERCUSSION OF THE ABDOMEN</a:t>
            </a:r>
            <a:endParaRPr lang="sr-Cyrl-RS" sz="3200" b="1" dirty="0">
              <a:solidFill>
                <a:srgbClr val="FF0000"/>
              </a:solidFill>
              <a:latin typeface="Arial" pitchFamily="34" charset="0"/>
              <a:cs typeface="Arial" pitchFamily="34" charset="0"/>
            </a:endParaRPr>
          </a:p>
        </p:txBody>
      </p:sp>
      <p:pic>
        <p:nvPicPr>
          <p:cNvPr id="3" name="Picture 2" descr="http://www.oxfordmedicaleducation.com/wp-content/uploads/2015/09/abdo16.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24000" y="2057401"/>
            <a:ext cx="5867400" cy="4343400"/>
          </a:xfrm>
          <a:prstGeom prst="rect">
            <a:avLst/>
          </a:prstGeom>
          <a:noFill/>
          <a:ln>
            <a:noFill/>
          </a:ln>
        </p:spPr>
      </p:pic>
    </p:spTree>
    <p:extLst>
      <p:ext uri="{BB962C8B-B14F-4D97-AF65-F5344CB8AC3E}">
        <p14:creationId xmlns="" xmlns:p14="http://schemas.microsoft.com/office/powerpoint/2010/main" val="21124737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 y="0"/>
            <a:ext cx="9207500" cy="4154984"/>
          </a:xfrm>
          <a:prstGeom prst="rect">
            <a:avLst/>
          </a:prstGeom>
          <a:noFill/>
        </p:spPr>
        <p:txBody>
          <a:bodyPr wrap="square" rtlCol="0">
            <a:spAutoFit/>
          </a:bodyPr>
          <a:lstStyle/>
          <a:p>
            <a:pPr>
              <a:lnSpc>
                <a:spcPct val="150000"/>
              </a:lnSpc>
            </a:pPr>
            <a:r>
              <a:rPr lang="en" sz="1600" b="1" dirty="0" smtClean="0">
                <a:latin typeface="Arial" charset="0"/>
                <a:cs typeface="Arial" charset="0"/>
              </a:rPr>
              <a:t>PERCUSSION OF THE ABDOMEN</a:t>
            </a:r>
          </a:p>
          <a:p>
            <a:pPr>
              <a:lnSpc>
                <a:spcPct val="150000"/>
              </a:lnSpc>
            </a:pPr>
            <a:r>
              <a:rPr lang="en" sz="1600" b="1" dirty="0" smtClean="0">
                <a:latin typeface="Arial" charset="0"/>
                <a:cs typeface="Arial" charset="0"/>
              </a:rPr>
              <a:t>performed </a:t>
            </a:r>
            <a:r>
              <a:rPr lang="en" sz="1600" b="1" dirty="0">
                <a:latin typeface="Arial" charset="0"/>
                <a:cs typeface="Arial" charset="0"/>
              </a:rPr>
              <a:t>after the inspection only if there is no abdominal </a:t>
            </a:r>
            <a:r>
              <a:rPr lang="en" sz="1600" b="1" dirty="0" err="1">
                <a:latin typeface="Arial" charset="0"/>
                <a:cs typeface="Arial" charset="0"/>
              </a:rPr>
              <a:t>pain !</a:t>
            </a:r>
          </a:p>
          <a:p>
            <a:pPr marL="285750" indent="-285750">
              <a:lnSpc>
                <a:spcPct val="150000"/>
              </a:lnSpc>
              <a:buFont typeface="Arial" pitchFamily="34" charset="0"/>
              <a:buChar char="•"/>
            </a:pPr>
            <a:r>
              <a:rPr lang="en" sz="1600" dirty="0">
                <a:latin typeface="Arial" charset="0"/>
                <a:cs typeface="Arial" charset="0"/>
              </a:rPr>
              <a:t>If there is </a:t>
            </a:r>
            <a:r>
              <a:rPr lang="en" sz="1600" dirty="0" err="1">
                <a:latin typeface="Arial" charset="0"/>
                <a:cs typeface="Arial" charset="0"/>
              </a:rPr>
              <a:t>defense </a:t>
            </a:r>
            <a:r>
              <a:rPr lang="en" sz="1600" dirty="0">
                <a:latin typeface="Arial" charset="0"/>
                <a:cs typeface="Arial" charset="0"/>
              </a:rPr>
              <a:t>of the muscles and the patient complains of pain in the abdomen - do not perform percussion!</a:t>
            </a:r>
          </a:p>
          <a:p>
            <a:pPr marL="285750" indent="-285750">
              <a:lnSpc>
                <a:spcPct val="150000"/>
              </a:lnSpc>
              <a:buFont typeface="Arial" pitchFamily="34" charset="0"/>
              <a:buChar char="•"/>
            </a:pPr>
            <a:r>
              <a:rPr lang="en" sz="1600" dirty="0" smtClean="0">
                <a:latin typeface="Arial" charset="0"/>
                <a:cs typeface="Arial" charset="0"/>
              </a:rPr>
              <a:t>Direct </a:t>
            </a:r>
            <a:r>
              <a:rPr lang="en" sz="1600" dirty="0">
                <a:latin typeface="Arial" charset="0"/>
                <a:cs typeface="Arial" charset="0"/>
              </a:rPr>
              <a:t>or </a:t>
            </a:r>
            <a:r>
              <a:rPr lang="en" sz="1600" dirty="0" err="1">
                <a:latin typeface="Arial" charset="0"/>
                <a:cs typeface="Arial" charset="0"/>
              </a:rPr>
              <a:t>digito </a:t>
            </a:r>
            <a:r>
              <a:rPr lang="en" sz="1600" dirty="0">
                <a:latin typeface="Arial" charset="0"/>
                <a:cs typeface="Arial" charset="0"/>
              </a:rPr>
              <a:t>-digital method and combined method</a:t>
            </a:r>
          </a:p>
          <a:p>
            <a:pPr marL="285750" indent="-285750">
              <a:lnSpc>
                <a:spcPct val="150000"/>
              </a:lnSpc>
              <a:buFont typeface="Arial" pitchFamily="34" charset="0"/>
              <a:buChar char="•"/>
            </a:pPr>
            <a:r>
              <a:rPr lang="en" sz="1600" b="1" dirty="0">
                <a:latin typeface="Arial" charset="0"/>
                <a:cs typeface="Arial" charset="0"/>
              </a:rPr>
              <a:t>Normal </a:t>
            </a:r>
            <a:r>
              <a:rPr lang="en" sz="1600" b="1" dirty="0" err="1">
                <a:latin typeface="Arial" charset="0"/>
                <a:cs typeface="Arial" charset="0"/>
              </a:rPr>
              <a:t>tympanic </a:t>
            </a:r>
            <a:r>
              <a:rPr lang="en" sz="1600" b="1" dirty="0">
                <a:latin typeface="Arial" charset="0"/>
                <a:cs typeface="Arial" charset="0"/>
              </a:rPr>
              <a:t>sound, uneven </a:t>
            </a:r>
            <a:r>
              <a:rPr lang="en" sz="1600" b="1" dirty="0" smtClean="0">
                <a:latin typeface="Arial" charset="0"/>
                <a:cs typeface="Arial" charset="0"/>
              </a:rPr>
              <a:t>tonality, dull over compact organs (liver, spleen, </a:t>
            </a:r>
            <a:r>
              <a:rPr lang="en" sz="1600" b="1" dirty="0" err="1" smtClean="0">
                <a:latin typeface="Arial" charset="0"/>
                <a:cs typeface="Arial" charset="0"/>
              </a:rPr>
              <a:t>ascites </a:t>
            </a:r>
            <a:r>
              <a:rPr lang="en" sz="1600" b="1" dirty="0" smtClean="0">
                <a:latin typeface="Arial" charset="0"/>
                <a:cs typeface="Arial" charset="0"/>
              </a:rPr>
              <a:t>, tumors)</a:t>
            </a:r>
          </a:p>
          <a:p>
            <a:pPr>
              <a:lnSpc>
                <a:spcPct val="150000"/>
              </a:lnSpc>
            </a:pPr>
            <a:r>
              <a:rPr lang="en" sz="1600" b="1" dirty="0" smtClean="0">
                <a:latin typeface="Arial" charset="0"/>
                <a:cs typeface="Arial" charset="0"/>
              </a:rPr>
              <a:t>Purpose </a:t>
            </a:r>
            <a:r>
              <a:rPr lang="en" sz="1600" b="1" dirty="0">
                <a:latin typeface="Arial" charset="0"/>
                <a:cs typeface="Arial" charset="0"/>
              </a:rPr>
              <a:t>of percussion:</a:t>
            </a:r>
          </a:p>
          <a:p>
            <a:pPr marL="342900" indent="-342900">
              <a:lnSpc>
                <a:spcPct val="150000"/>
              </a:lnSpc>
              <a:buFont typeface="+mj-lt"/>
              <a:buAutoNum type="arabicPeriod"/>
            </a:pPr>
            <a:r>
              <a:rPr lang="en" sz="1600" dirty="0" smtClean="0">
                <a:latin typeface="Arial" charset="0"/>
                <a:cs typeface="Arial" charset="0"/>
              </a:rPr>
              <a:t>data </a:t>
            </a:r>
            <a:r>
              <a:rPr lang="en" sz="1600" dirty="0">
                <a:latin typeface="Arial" charset="0"/>
                <a:cs typeface="Arial" charset="0"/>
              </a:rPr>
              <a:t>on </a:t>
            </a:r>
            <a:r>
              <a:rPr lang="en" sz="1600" dirty="0" err="1">
                <a:latin typeface="Arial" charset="0"/>
                <a:cs typeface="Arial" charset="0"/>
              </a:rPr>
              <a:t>airiness </a:t>
            </a:r>
            <a:r>
              <a:rPr lang="en" sz="1600" dirty="0">
                <a:latin typeface="Arial" charset="0"/>
                <a:cs typeface="Arial" charset="0"/>
              </a:rPr>
              <a:t>in the stomach and intestines</a:t>
            </a:r>
          </a:p>
          <a:p>
            <a:pPr marL="342900" indent="-342900">
              <a:lnSpc>
                <a:spcPct val="150000"/>
              </a:lnSpc>
              <a:buFont typeface="+mj-lt"/>
              <a:buAutoNum type="arabicPeriod"/>
            </a:pPr>
            <a:r>
              <a:rPr lang="en" sz="1600" dirty="0">
                <a:latin typeface="Arial" charset="0"/>
                <a:cs typeface="Arial" charset="0"/>
              </a:rPr>
              <a:t>presence of free fluid ( </a:t>
            </a:r>
            <a:r>
              <a:rPr lang="en" sz="1600" dirty="0" err="1">
                <a:latin typeface="Arial" charset="0"/>
                <a:cs typeface="Arial" charset="0"/>
              </a:rPr>
              <a:t>ascites </a:t>
            </a:r>
            <a:r>
              <a:rPr lang="en" sz="1600" dirty="0">
                <a:latin typeface="Arial" charset="0"/>
                <a:cs typeface="Arial" charset="0"/>
              </a:rPr>
              <a:t>) or cocooned fluid (cyst)</a:t>
            </a:r>
          </a:p>
          <a:p>
            <a:pPr marL="342900" indent="-342900">
              <a:lnSpc>
                <a:spcPct val="150000"/>
              </a:lnSpc>
              <a:buFont typeface="+mj-lt"/>
              <a:buAutoNum type="arabicPeriod"/>
            </a:pPr>
            <a:r>
              <a:rPr lang="en" sz="1600" dirty="0">
                <a:latin typeface="Arial" charset="0"/>
                <a:cs typeface="Arial" charset="0"/>
              </a:rPr>
              <a:t>the presence </a:t>
            </a:r>
            <a:r>
              <a:rPr lang="en" sz="1600" dirty="0" err="1">
                <a:latin typeface="Arial" charset="0"/>
                <a:cs typeface="Arial" charset="0"/>
              </a:rPr>
              <a:t>of tumor </a:t>
            </a:r>
            <a:r>
              <a:rPr lang="en" sz="1600" dirty="0">
                <a:latin typeface="Arial" charset="0"/>
                <a:cs typeface="Arial" charset="0"/>
              </a:rPr>
              <a:t>formation</a:t>
            </a:r>
            <a:endParaRPr lang="sr-Cyrl-RS" sz="1600" dirty="0">
              <a:latin typeface="Arial" pitchFamily="34" charset="0"/>
              <a:cs typeface="Arial" pitchFamily="34" charset="0"/>
            </a:endParaRPr>
          </a:p>
        </p:txBody>
      </p:sp>
      <p:pic>
        <p:nvPicPr>
          <p:cNvPr id="3" name="Picture 2" descr="http://www.e-semio.org/IMG/jpg/img_3_20.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48200" y="4572000"/>
            <a:ext cx="3932555" cy="2206306"/>
          </a:xfrm>
          <a:prstGeom prst="rect">
            <a:avLst/>
          </a:prstGeom>
          <a:noFill/>
          <a:ln>
            <a:noFill/>
          </a:ln>
        </p:spPr>
      </p:pic>
      <p:pic>
        <p:nvPicPr>
          <p:cNvPr id="5" name="Picture 4" descr="https://o.quizlet.com/jfMYtD7QTtZMC4mqNbrILA.pn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8600" y="4131669"/>
            <a:ext cx="3591084" cy="2646638"/>
          </a:xfrm>
          <a:prstGeom prst="rect">
            <a:avLst/>
          </a:prstGeom>
          <a:noFill/>
          <a:ln>
            <a:noFill/>
          </a:ln>
        </p:spPr>
      </p:pic>
    </p:spTree>
    <p:extLst>
      <p:ext uri="{BB962C8B-B14F-4D97-AF65-F5344CB8AC3E}">
        <p14:creationId xmlns="" xmlns:p14="http://schemas.microsoft.com/office/powerpoint/2010/main" val="33835213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0"/>
            <a:ext cx="8686800" cy="6740307"/>
          </a:xfrm>
          <a:prstGeom prst="rect">
            <a:avLst/>
          </a:prstGeom>
          <a:noFill/>
        </p:spPr>
        <p:txBody>
          <a:bodyPr wrap="square" rtlCol="0">
            <a:spAutoFit/>
          </a:bodyPr>
          <a:lstStyle/>
          <a:p>
            <a:pPr>
              <a:lnSpc>
                <a:spcPct val="150000"/>
              </a:lnSpc>
            </a:pPr>
            <a:r>
              <a:rPr lang="en" sz="1600" b="1" dirty="0" smtClean="0">
                <a:latin typeface="Arial" charset="0"/>
                <a:cs typeface="Arial" charset="0"/>
              </a:rPr>
              <a:t>Finding air in the abdomen</a:t>
            </a:r>
          </a:p>
          <a:p>
            <a:pPr>
              <a:lnSpc>
                <a:spcPct val="150000"/>
              </a:lnSpc>
            </a:pPr>
            <a:r>
              <a:rPr lang="en" sz="1600" b="1" dirty="0">
                <a:latin typeface="Arial" charset="0"/>
                <a:cs typeface="Arial" charset="0"/>
              </a:rPr>
              <a:t>Stomach </a:t>
            </a:r>
            <a:r>
              <a:rPr lang="en" sz="1600" b="1" dirty="0" err="1">
                <a:latin typeface="Arial" charset="0"/>
                <a:cs typeface="Arial" charset="0"/>
              </a:rPr>
              <a:t>tympanism ( Traube </a:t>
            </a:r>
            <a:r>
              <a:rPr lang="en" sz="1600" b="1" dirty="0">
                <a:latin typeface="Arial" charset="0"/>
                <a:cs typeface="Arial" charset="0"/>
              </a:rPr>
              <a:t>'s space )</a:t>
            </a:r>
            <a:endParaRPr lang="sr-Cyrl-CS" sz="1600" b="1" dirty="0" smtClean="0">
              <a:latin typeface="Arial" charset="0"/>
              <a:cs typeface="Arial" charset="0"/>
            </a:endParaRPr>
          </a:p>
          <a:p>
            <a:pPr marL="285750" indent="-285750">
              <a:lnSpc>
                <a:spcPct val="150000"/>
              </a:lnSpc>
              <a:buFont typeface="Arial" pitchFamily="34" charset="0"/>
              <a:buChar char="•"/>
            </a:pPr>
            <a:r>
              <a:rPr lang="en" sz="1600" dirty="0">
                <a:latin typeface="Arial" charset="0"/>
                <a:cs typeface="Arial" charset="0"/>
              </a:rPr>
              <a:t>There is normally a certain amount </a:t>
            </a:r>
            <a:r>
              <a:rPr lang="en" sz="1600" dirty="0" smtClean="0">
                <a:latin typeface="Arial" charset="0"/>
                <a:cs typeface="Arial" charset="0"/>
              </a:rPr>
              <a:t>of air in </a:t>
            </a:r>
            <a:r>
              <a:rPr lang="en" sz="1600" dirty="0" err="1">
                <a:latin typeface="Arial" charset="0"/>
                <a:cs typeface="Arial" charset="0"/>
              </a:rPr>
              <a:t>the fornix of the stomach</a:t>
            </a:r>
          </a:p>
          <a:p>
            <a:pPr marL="285750" indent="-285750">
              <a:lnSpc>
                <a:spcPct val="150000"/>
              </a:lnSpc>
              <a:buFont typeface="Arial" pitchFamily="34" charset="0"/>
              <a:buChar char="•"/>
            </a:pPr>
            <a:r>
              <a:rPr lang="en" sz="1600" dirty="0" smtClean="0">
                <a:latin typeface="Arial" charset="0"/>
                <a:cs typeface="Arial" charset="0"/>
              </a:rPr>
              <a:t>In the left rear part </a:t>
            </a:r>
            <a:r>
              <a:rPr lang="en" sz="1600" dirty="0" err="1" smtClean="0">
                <a:latin typeface="Arial" charset="0"/>
                <a:cs typeface="Arial" charset="0"/>
              </a:rPr>
              <a:t>of the thorax </a:t>
            </a:r>
            <a:r>
              <a:rPr lang="en" sz="1600" dirty="0" smtClean="0">
                <a:latin typeface="Arial" charset="0"/>
                <a:cs typeface="Arial" charset="0"/>
              </a:rPr>
              <a:t>, just below the left dome of the diaphragm:</a:t>
            </a:r>
          </a:p>
          <a:p>
            <a:pPr marL="342900" indent="-342900">
              <a:lnSpc>
                <a:spcPct val="150000"/>
              </a:lnSpc>
              <a:buFont typeface="+mj-lt"/>
              <a:buAutoNum type="arabicPeriod"/>
            </a:pPr>
            <a:r>
              <a:rPr lang="en" sz="1600" dirty="0" smtClean="0">
                <a:latin typeface="Arial" charset="0"/>
                <a:cs typeface="Arial" charset="0"/>
              </a:rPr>
              <a:t>Upper border: left diaphragm and the region of the top of the heart ( </a:t>
            </a:r>
            <a:r>
              <a:rPr lang="en" sz="1600" dirty="0" err="1" smtClean="0">
                <a:latin typeface="Arial" charset="0"/>
                <a:cs typeface="Arial" charset="0"/>
              </a:rPr>
              <a:t>darkness </a:t>
            </a:r>
            <a:r>
              <a:rPr lang="en" sz="1600" dirty="0" smtClean="0">
                <a:latin typeface="Arial" charset="0"/>
                <a:cs typeface="Arial" charset="0"/>
              </a:rPr>
              <a:t>of the heart)</a:t>
            </a:r>
          </a:p>
          <a:p>
            <a:pPr marL="342900" indent="-342900">
              <a:lnSpc>
                <a:spcPct val="150000"/>
              </a:lnSpc>
              <a:buFont typeface="+mj-lt"/>
              <a:buAutoNum type="arabicPeriod"/>
            </a:pPr>
            <a:r>
              <a:rPr lang="en" sz="1600" dirty="0" smtClean="0">
                <a:latin typeface="Arial" charset="0"/>
                <a:cs typeface="Arial" charset="0"/>
              </a:rPr>
              <a:t>Left side: spleen ( spleen </a:t>
            </a:r>
            <a:r>
              <a:rPr lang="en" sz="1600" dirty="0" err="1" smtClean="0">
                <a:latin typeface="Arial" charset="0"/>
                <a:cs typeface="Arial" charset="0"/>
              </a:rPr>
              <a:t>dullness </a:t>
            </a:r>
            <a:r>
              <a:rPr lang="en" sz="1600" dirty="0" smtClean="0">
                <a:latin typeface="Arial" charset="0"/>
                <a:cs typeface="Arial" charset="0"/>
              </a:rPr>
              <a:t>)</a:t>
            </a:r>
          </a:p>
          <a:p>
            <a:pPr marL="342900" indent="-342900">
              <a:lnSpc>
                <a:spcPct val="150000"/>
              </a:lnSpc>
              <a:buFont typeface="+mj-lt"/>
              <a:buAutoNum type="arabicPeriod"/>
            </a:pPr>
            <a:r>
              <a:rPr lang="en" sz="1600" dirty="0" smtClean="0">
                <a:latin typeface="Arial" charset="0"/>
                <a:cs typeface="Arial" charset="0"/>
              </a:rPr>
              <a:t>Right side: left </a:t>
            </a:r>
            <a:r>
              <a:rPr lang="en" sz="1600" dirty="0" err="1" smtClean="0">
                <a:latin typeface="Arial" charset="0"/>
                <a:cs typeface="Arial" charset="0"/>
              </a:rPr>
              <a:t>lobe </a:t>
            </a:r>
            <a:r>
              <a:rPr lang="en" sz="1600" dirty="0" smtClean="0">
                <a:latin typeface="Arial" charset="0"/>
                <a:cs typeface="Arial" charset="0"/>
              </a:rPr>
              <a:t>of the liver ( </a:t>
            </a:r>
            <a:r>
              <a:rPr lang="en" sz="1600" dirty="0" err="1" smtClean="0">
                <a:latin typeface="Arial" charset="0"/>
                <a:cs typeface="Arial" charset="0"/>
              </a:rPr>
              <a:t>darkness </a:t>
            </a:r>
            <a:r>
              <a:rPr lang="en" sz="1600" dirty="0" smtClean="0">
                <a:latin typeface="Arial" charset="0"/>
                <a:cs typeface="Arial" charset="0"/>
              </a:rPr>
              <a:t>of the liver)</a:t>
            </a:r>
          </a:p>
          <a:p>
            <a:pPr marL="342900" indent="-342900">
              <a:lnSpc>
                <a:spcPct val="150000"/>
              </a:lnSpc>
              <a:buFont typeface="+mj-lt"/>
              <a:buAutoNum type="arabicPeriod"/>
            </a:pPr>
            <a:r>
              <a:rPr lang="en" sz="1600" dirty="0" smtClean="0">
                <a:latin typeface="Arial" charset="0"/>
                <a:cs typeface="Arial" charset="0"/>
              </a:rPr>
              <a:t>Inferior border: along the edge of the left </a:t>
            </a:r>
            <a:r>
              <a:rPr lang="en" sz="1600" dirty="0" err="1" smtClean="0">
                <a:latin typeface="Arial" charset="0"/>
                <a:cs typeface="Arial" charset="0"/>
              </a:rPr>
              <a:t>costal </a:t>
            </a:r>
            <a:r>
              <a:rPr lang="en" sz="1600" dirty="0" smtClean="0">
                <a:latin typeface="Arial" charset="0"/>
                <a:cs typeface="Arial" charset="0"/>
              </a:rPr>
              <a:t>arch (clear </a:t>
            </a:r>
            <a:r>
              <a:rPr lang="en" sz="1600" dirty="0" err="1" smtClean="0">
                <a:latin typeface="Arial" charset="0"/>
                <a:cs typeface="Arial" charset="0"/>
              </a:rPr>
              <a:t>tympanic bowel </a:t>
            </a:r>
            <a:r>
              <a:rPr lang="en" sz="1600" dirty="0" smtClean="0">
                <a:latin typeface="Arial" charset="0"/>
                <a:cs typeface="Arial" charset="0"/>
              </a:rPr>
              <a:t>sound-lower pitch, clear </a:t>
            </a:r>
            <a:r>
              <a:rPr lang="en" sz="1600" dirty="0" err="1" smtClean="0">
                <a:latin typeface="Arial" charset="0"/>
                <a:cs typeface="Arial" charset="0"/>
              </a:rPr>
              <a:t>sonorous</a:t>
            </a:r>
            <a:r>
              <a:rPr lang="en" sz="1600" dirty="0" smtClean="0">
                <a:latin typeface="Arial" charset="0"/>
                <a:cs typeface="Arial" charset="0"/>
              </a:rPr>
              <a:t> stomach </a:t>
            </a:r>
            <a:r>
              <a:rPr lang="en" sz="1600" dirty="0" err="1" smtClean="0">
                <a:latin typeface="Arial" charset="0"/>
                <a:cs typeface="Arial" charset="0"/>
              </a:rPr>
              <a:t>tympanism </a:t>
            </a:r>
            <a:r>
              <a:rPr lang="en" sz="1600" dirty="0" smtClean="0">
                <a:latin typeface="Arial" charset="0"/>
                <a:cs typeface="Arial" charset="0"/>
              </a:rPr>
              <a:t>)</a:t>
            </a:r>
          </a:p>
          <a:p>
            <a:pPr marL="285750" indent="-285750">
              <a:lnSpc>
                <a:spcPct val="150000"/>
              </a:lnSpc>
              <a:buFont typeface="Arial" pitchFamily="34" charset="0"/>
              <a:buChar char="•"/>
            </a:pPr>
            <a:r>
              <a:rPr lang="en" sz="1600" dirty="0" err="1" smtClean="0">
                <a:latin typeface="Arial" charset="0"/>
                <a:cs typeface="Arial" charset="0"/>
              </a:rPr>
              <a:t>Percussively </a:t>
            </a:r>
            <a:r>
              <a:rPr lang="en" sz="1600" dirty="0" smtClean="0">
                <a:latin typeface="Arial" charset="0"/>
                <a:cs typeface="Arial" charset="0"/>
              </a:rPr>
              <a:t>: </a:t>
            </a:r>
            <a:r>
              <a:rPr lang="en" sz="1600" dirty="0" err="1" smtClean="0">
                <a:latin typeface="Arial" charset="0"/>
                <a:cs typeface="Arial" charset="0"/>
              </a:rPr>
              <a:t>tympanism </a:t>
            </a:r>
            <a:r>
              <a:rPr lang="en" sz="1600" dirty="0" smtClean="0">
                <a:latin typeface="Arial" charset="0"/>
                <a:cs typeface="Arial" charset="0"/>
              </a:rPr>
              <a:t>, projection on the surface of the chest - </a:t>
            </a:r>
            <a:r>
              <a:rPr lang="en" sz="1600" dirty="0" err="1" smtClean="0">
                <a:latin typeface="Arial" charset="0"/>
                <a:cs typeface="Arial" charset="0"/>
              </a:rPr>
              <a:t>crescent </a:t>
            </a:r>
            <a:r>
              <a:rPr lang="en" sz="1600" dirty="0" smtClean="0">
                <a:latin typeface="Arial" charset="0"/>
                <a:cs typeface="Arial" charset="0"/>
              </a:rPr>
              <a:t>appearance</a:t>
            </a:r>
          </a:p>
          <a:p>
            <a:pPr marL="285750" indent="-285750">
              <a:lnSpc>
                <a:spcPct val="150000"/>
              </a:lnSpc>
              <a:buFont typeface="Arial" pitchFamily="34" charset="0"/>
              <a:buChar char="•"/>
            </a:pPr>
            <a:r>
              <a:rPr lang="en" sz="1600" dirty="0" smtClean="0">
                <a:latin typeface="Arial" charset="0"/>
                <a:cs typeface="Arial" charset="0"/>
              </a:rPr>
              <a:t>Enlargement of </a:t>
            </a:r>
            <a:r>
              <a:rPr lang="en" sz="1600" dirty="0" err="1" smtClean="0">
                <a:latin typeface="Arial" charset="0"/>
                <a:cs typeface="Arial" charset="0"/>
              </a:rPr>
              <a:t>Trauba </a:t>
            </a:r>
            <a:r>
              <a:rPr lang="en" sz="1600" dirty="0" smtClean="0">
                <a:latin typeface="Arial" charset="0"/>
                <a:cs typeface="Arial" charset="0"/>
              </a:rPr>
              <a:t>- this space (expansion of its projection) - increased air content in the stomach ( </a:t>
            </a:r>
            <a:r>
              <a:rPr lang="en" sz="1600" dirty="0" err="1" smtClean="0">
                <a:latin typeface="Arial" charset="0"/>
                <a:cs typeface="Arial" charset="0"/>
              </a:rPr>
              <a:t>aerogastria </a:t>
            </a:r>
            <a:r>
              <a:rPr lang="en" sz="1600" dirty="0" smtClean="0">
                <a:latin typeface="Arial" charset="0"/>
                <a:cs typeface="Arial" charset="0"/>
              </a:rPr>
              <a:t>), raised diaphragm, reduction of the left lobe of the liver</a:t>
            </a:r>
          </a:p>
          <a:p>
            <a:pPr marL="285750" indent="-285750">
              <a:lnSpc>
                <a:spcPct val="150000"/>
              </a:lnSpc>
              <a:buFont typeface="Arial" pitchFamily="34" charset="0"/>
              <a:buChar char="•"/>
            </a:pPr>
            <a:r>
              <a:rPr lang="en" sz="1600" dirty="0" smtClean="0">
                <a:latin typeface="Arial" charset="0"/>
                <a:cs typeface="Arial" charset="0"/>
              </a:rPr>
              <a:t>Reduction of </a:t>
            </a:r>
            <a:r>
              <a:rPr lang="en" sz="1600" dirty="0" err="1">
                <a:latin typeface="Arial" charset="0"/>
                <a:cs typeface="Arial" charset="0"/>
              </a:rPr>
              <a:t>Trauba </a:t>
            </a:r>
            <a:r>
              <a:rPr lang="en" sz="1600" dirty="0">
                <a:latin typeface="Arial" charset="0"/>
                <a:cs typeface="Arial" charset="0"/>
              </a:rPr>
              <a:t>- this space </a:t>
            </a:r>
            <a:r>
              <a:rPr lang="en" sz="1600" dirty="0" smtClean="0">
                <a:latin typeface="Arial" charset="0"/>
                <a:cs typeface="Arial" charset="0"/>
              </a:rPr>
              <a:t>(reduction of its </a:t>
            </a:r>
            <a:r>
              <a:rPr lang="en" sz="1600" dirty="0">
                <a:latin typeface="Arial" charset="0"/>
                <a:cs typeface="Arial" charset="0"/>
              </a:rPr>
              <a:t>projection </a:t>
            </a:r>
            <a:r>
              <a:rPr lang="en" sz="1600" dirty="0" smtClean="0">
                <a:latin typeface="Arial" charset="0"/>
                <a:cs typeface="Arial" charset="0"/>
              </a:rPr>
              <a:t>):</a:t>
            </a:r>
          </a:p>
          <a:p>
            <a:pPr marL="342900" indent="-342900">
              <a:lnSpc>
                <a:spcPct val="150000"/>
              </a:lnSpc>
              <a:buFont typeface="+mj-lt"/>
              <a:buAutoNum type="arabicPeriod"/>
            </a:pPr>
            <a:r>
              <a:rPr lang="en" sz="1600" dirty="0" smtClean="0">
                <a:latin typeface="Arial" charset="0"/>
                <a:cs typeface="Arial" charset="0"/>
              </a:rPr>
              <a:t>On the left: enlargement of the spleen</a:t>
            </a:r>
          </a:p>
          <a:p>
            <a:pPr marL="342900" indent="-342900">
              <a:lnSpc>
                <a:spcPct val="150000"/>
              </a:lnSpc>
              <a:buFont typeface="+mj-lt"/>
              <a:buAutoNum type="arabicPeriod"/>
            </a:pPr>
            <a:r>
              <a:rPr lang="en" sz="1600" dirty="0" smtClean="0">
                <a:latin typeface="Arial" charset="0"/>
                <a:cs typeface="Arial" charset="0"/>
              </a:rPr>
              <a:t>On the right: enlargement of the liver</a:t>
            </a:r>
          </a:p>
          <a:p>
            <a:pPr marL="342900" indent="-342900">
              <a:lnSpc>
                <a:spcPct val="150000"/>
              </a:lnSpc>
              <a:buFont typeface="+mj-lt"/>
              <a:buAutoNum type="arabicPeriod"/>
            </a:pPr>
            <a:r>
              <a:rPr lang="en" sz="1600" dirty="0" smtClean="0">
                <a:latin typeface="Arial" charset="0"/>
                <a:cs typeface="Arial" charset="0"/>
              </a:rPr>
              <a:t>From the bottom: stomach tumors</a:t>
            </a:r>
          </a:p>
          <a:p>
            <a:pPr marL="342900" indent="-342900">
              <a:lnSpc>
                <a:spcPct val="150000"/>
              </a:lnSpc>
              <a:buFont typeface="+mj-lt"/>
              <a:buAutoNum type="arabicPeriod"/>
            </a:pPr>
            <a:r>
              <a:rPr lang="en" sz="1600" dirty="0" smtClean="0">
                <a:latin typeface="Arial" charset="0"/>
                <a:cs typeface="Arial" charset="0"/>
              </a:rPr>
              <a:t>Narrowing of the upper border: diseases of the heart (big heart, </a:t>
            </a:r>
            <a:r>
              <a:rPr lang="en" sz="1600" dirty="0" err="1" smtClean="0">
                <a:latin typeface="Arial" charset="0"/>
                <a:cs typeface="Arial" charset="0"/>
              </a:rPr>
              <a:t>pericarditis </a:t>
            </a:r>
            <a:r>
              <a:rPr lang="en" sz="1600" dirty="0" smtClean="0">
                <a:latin typeface="Arial" charset="0"/>
                <a:cs typeface="Arial" charset="0"/>
              </a:rPr>
              <a:t>), diaphragm or pleura (effusion)</a:t>
            </a:r>
            <a:endParaRPr lang="sr-Cyrl-CS" sz="1600" dirty="0">
              <a:latin typeface="Arial" charset="0"/>
              <a:cs typeface="Arial" charset="0"/>
            </a:endParaRPr>
          </a:p>
        </p:txBody>
      </p:sp>
    </p:spTree>
    <p:extLst>
      <p:ext uri="{BB962C8B-B14F-4D97-AF65-F5344CB8AC3E}">
        <p14:creationId xmlns="" xmlns:p14="http://schemas.microsoft.com/office/powerpoint/2010/main" val="311357757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ratedmedicine.files.wordpress.com/2014/08/175e9-spleenpe6.png?w=484&amp;h=442"/>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90299" y="1078457"/>
            <a:ext cx="4610100" cy="4210050"/>
          </a:xfrm>
          <a:prstGeom prst="rect">
            <a:avLst/>
          </a:prstGeom>
          <a:noFill/>
          <a:ln>
            <a:noFill/>
          </a:ln>
        </p:spPr>
      </p:pic>
      <p:sp>
        <p:nvSpPr>
          <p:cNvPr id="3" name="Rounded Rectangle 2"/>
          <p:cNvSpPr/>
          <p:nvPr/>
        </p:nvSpPr>
        <p:spPr>
          <a:xfrm>
            <a:off x="1979495" y="5029200"/>
            <a:ext cx="46101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 sz="1600" b="1" dirty="0">
                <a:latin typeface="Arial" charset="0"/>
                <a:cs typeface="Arial" charset="0"/>
              </a:rPr>
              <a:t>Stomach </a:t>
            </a:r>
            <a:r>
              <a:rPr lang="en" sz="1600" b="1" dirty="0" err="1">
                <a:latin typeface="Arial" charset="0"/>
                <a:cs typeface="Arial" charset="0"/>
              </a:rPr>
              <a:t>tympanism ( Traube </a:t>
            </a:r>
            <a:r>
              <a:rPr lang="en" sz="1600" b="1" dirty="0">
                <a:latin typeface="Arial" charset="0"/>
                <a:cs typeface="Arial" charset="0"/>
              </a:rPr>
              <a:t>'s space )</a:t>
            </a:r>
          </a:p>
        </p:txBody>
      </p:sp>
      <p:sp>
        <p:nvSpPr>
          <p:cNvPr id="4" name="Rectangle 3"/>
          <p:cNvSpPr/>
          <p:nvPr/>
        </p:nvSpPr>
        <p:spPr>
          <a:xfrm>
            <a:off x="104633" y="128062"/>
            <a:ext cx="4572000" cy="584775"/>
          </a:xfrm>
          <a:prstGeom prst="rect">
            <a:avLst/>
          </a:prstGeom>
        </p:spPr>
        <p:txBody>
          <a:bodyPr>
            <a:spAutoFit/>
          </a:bodyPr>
          <a:lstStyle/>
          <a:p>
            <a:r>
              <a:rPr lang="en" sz="1600" b="1" dirty="0">
                <a:solidFill>
                  <a:srgbClr val="FF0000"/>
                </a:solidFill>
                <a:latin typeface="Arial" charset="0"/>
                <a:cs typeface="Arial" charset="0"/>
              </a:rPr>
              <a:t>Upper border: left diaphragm and the region of the top of the heart ( </a:t>
            </a:r>
            <a:r>
              <a:rPr lang="en" sz="1600" b="1" dirty="0" err="1">
                <a:solidFill>
                  <a:srgbClr val="FF0000"/>
                </a:solidFill>
                <a:latin typeface="Arial" charset="0"/>
                <a:cs typeface="Arial" charset="0"/>
              </a:rPr>
              <a:t>darkness </a:t>
            </a:r>
            <a:r>
              <a:rPr lang="en" sz="1600" b="1" dirty="0">
                <a:solidFill>
                  <a:srgbClr val="FF0000"/>
                </a:solidFill>
                <a:latin typeface="Arial" charset="0"/>
                <a:cs typeface="Arial" charset="0"/>
              </a:rPr>
              <a:t>of the heart)</a:t>
            </a:r>
          </a:p>
        </p:txBody>
      </p:sp>
      <p:cxnSp>
        <p:nvCxnSpPr>
          <p:cNvPr id="6" name="Straight Arrow Connector 5"/>
          <p:cNvCxnSpPr/>
          <p:nvPr/>
        </p:nvCxnSpPr>
        <p:spPr>
          <a:xfrm>
            <a:off x="1600200" y="1143000"/>
            <a:ext cx="1905000" cy="16705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4800600" y="105234"/>
            <a:ext cx="4314967" cy="338554"/>
          </a:xfrm>
          <a:prstGeom prst="rect">
            <a:avLst/>
          </a:prstGeom>
        </p:spPr>
        <p:txBody>
          <a:bodyPr wrap="square">
            <a:spAutoFit/>
          </a:bodyPr>
          <a:lstStyle/>
          <a:p>
            <a:r>
              <a:rPr lang="en" sz="1600" b="1" dirty="0">
                <a:solidFill>
                  <a:srgbClr val="FF0000"/>
                </a:solidFill>
                <a:latin typeface="Arial" charset="0"/>
                <a:cs typeface="Arial" charset="0"/>
              </a:rPr>
              <a:t>Left side: spleen ( spleen </a:t>
            </a:r>
            <a:r>
              <a:rPr lang="en" sz="1600" b="1" dirty="0" err="1">
                <a:solidFill>
                  <a:srgbClr val="FF0000"/>
                </a:solidFill>
                <a:latin typeface="Arial" charset="0"/>
                <a:cs typeface="Arial" charset="0"/>
              </a:rPr>
              <a:t>dullness </a:t>
            </a:r>
            <a:r>
              <a:rPr lang="en" sz="1600" b="1" dirty="0">
                <a:solidFill>
                  <a:srgbClr val="FF0000"/>
                </a:solidFill>
                <a:latin typeface="Arial" charset="0"/>
                <a:cs typeface="Arial" charset="0"/>
              </a:rPr>
              <a:t>)</a:t>
            </a:r>
          </a:p>
        </p:txBody>
      </p:sp>
      <p:cxnSp>
        <p:nvCxnSpPr>
          <p:cNvPr id="10" name="Straight Arrow Connector 9"/>
          <p:cNvCxnSpPr/>
          <p:nvPr/>
        </p:nvCxnSpPr>
        <p:spPr>
          <a:xfrm flipH="1">
            <a:off x="3814549" y="712837"/>
            <a:ext cx="2514600" cy="14028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044553" y="2241050"/>
            <a:ext cx="3870847" cy="584775"/>
          </a:xfrm>
          <a:prstGeom prst="rect">
            <a:avLst/>
          </a:prstGeom>
        </p:spPr>
        <p:txBody>
          <a:bodyPr wrap="square">
            <a:spAutoFit/>
          </a:bodyPr>
          <a:lstStyle/>
          <a:p>
            <a:r>
              <a:rPr lang="en" sz="1600" b="1" dirty="0">
                <a:solidFill>
                  <a:srgbClr val="FF0000"/>
                </a:solidFill>
                <a:latin typeface="Arial" charset="0"/>
                <a:cs typeface="Arial" charset="0"/>
              </a:rPr>
              <a:t>Right side: left </a:t>
            </a:r>
            <a:r>
              <a:rPr lang="en" sz="1600" b="1" dirty="0" err="1">
                <a:solidFill>
                  <a:srgbClr val="FF0000"/>
                </a:solidFill>
                <a:latin typeface="Arial" charset="0"/>
                <a:cs typeface="Arial" charset="0"/>
              </a:rPr>
              <a:t>lobe </a:t>
            </a:r>
            <a:r>
              <a:rPr lang="en" sz="1600" b="1" dirty="0">
                <a:solidFill>
                  <a:srgbClr val="FF0000"/>
                </a:solidFill>
                <a:latin typeface="Arial" charset="0"/>
                <a:cs typeface="Arial" charset="0"/>
              </a:rPr>
              <a:t>of the liver ( </a:t>
            </a:r>
            <a:r>
              <a:rPr lang="en" sz="1600" b="1" dirty="0" err="1">
                <a:solidFill>
                  <a:srgbClr val="FF0000"/>
                </a:solidFill>
                <a:latin typeface="Arial" charset="0"/>
                <a:cs typeface="Arial" charset="0"/>
              </a:rPr>
              <a:t>darkness </a:t>
            </a:r>
            <a:r>
              <a:rPr lang="en" sz="1600" b="1" dirty="0">
                <a:solidFill>
                  <a:srgbClr val="FF0000"/>
                </a:solidFill>
                <a:latin typeface="Arial" charset="0"/>
                <a:cs typeface="Arial" charset="0"/>
              </a:rPr>
              <a:t>of the liver)</a:t>
            </a:r>
          </a:p>
        </p:txBody>
      </p:sp>
      <p:cxnSp>
        <p:nvCxnSpPr>
          <p:cNvPr id="15" name="Straight Arrow Connector 14"/>
          <p:cNvCxnSpPr/>
          <p:nvPr/>
        </p:nvCxnSpPr>
        <p:spPr>
          <a:xfrm flipH="1">
            <a:off x="4114800" y="2633721"/>
            <a:ext cx="2057400" cy="5497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5410200" y="1143000"/>
            <a:ext cx="3705367" cy="584775"/>
          </a:xfrm>
          <a:prstGeom prst="rect">
            <a:avLst/>
          </a:prstGeom>
        </p:spPr>
        <p:txBody>
          <a:bodyPr wrap="square">
            <a:spAutoFit/>
          </a:bodyPr>
          <a:lstStyle/>
          <a:p>
            <a:r>
              <a:rPr lang="en" sz="1600" b="1" dirty="0">
                <a:solidFill>
                  <a:srgbClr val="FF0000"/>
                </a:solidFill>
                <a:latin typeface="Arial" charset="0"/>
                <a:cs typeface="Arial" charset="0"/>
              </a:rPr>
              <a:t>Lower border: along the edge of the left </a:t>
            </a:r>
            <a:r>
              <a:rPr lang="en" sz="1600" b="1" dirty="0" err="1">
                <a:solidFill>
                  <a:srgbClr val="FF0000"/>
                </a:solidFill>
                <a:latin typeface="Arial" charset="0"/>
                <a:cs typeface="Arial" charset="0"/>
              </a:rPr>
              <a:t>costal </a:t>
            </a:r>
            <a:r>
              <a:rPr lang="en" sz="1600" b="1" dirty="0">
                <a:solidFill>
                  <a:srgbClr val="FF0000"/>
                </a:solidFill>
                <a:latin typeface="Arial" charset="0"/>
                <a:cs typeface="Arial" charset="0"/>
              </a:rPr>
              <a:t>arch</a:t>
            </a:r>
            <a:endParaRPr lang="sr-Cyrl-RS" sz="1600" b="1" dirty="0">
              <a:solidFill>
                <a:srgbClr val="FF0000"/>
              </a:solidFill>
            </a:endParaRPr>
          </a:p>
        </p:txBody>
      </p:sp>
      <p:cxnSp>
        <p:nvCxnSpPr>
          <p:cNvPr id="20" name="Straight Arrow Connector 19"/>
          <p:cNvCxnSpPr/>
          <p:nvPr/>
        </p:nvCxnSpPr>
        <p:spPr>
          <a:xfrm flipH="1">
            <a:off x="4495800" y="1435387"/>
            <a:ext cx="2150660" cy="9268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971732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04800"/>
            <a:ext cx="8686800" cy="6740307"/>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Bowel </a:t>
            </a:r>
            <a:r>
              <a:rPr lang="en" sz="1600" b="1" dirty="0" err="1" smtClean="0">
                <a:latin typeface="Arial" pitchFamily="34" charset="0"/>
                <a:cs typeface="Arial" pitchFamily="34" charset="0"/>
              </a:rPr>
              <a:t>tympanism</a:t>
            </a:r>
          </a:p>
          <a:p>
            <a:pPr>
              <a:lnSpc>
                <a:spcPct val="150000"/>
              </a:lnSpc>
            </a:pPr>
            <a:endParaRPr lang="sr-Cyrl-RS" sz="1600" b="1" dirty="0" smtClean="0">
              <a:latin typeface="Arial" pitchFamily="34" charset="0"/>
              <a:cs typeface="Arial" pitchFamily="34" charset="0"/>
            </a:endParaRPr>
          </a:p>
          <a:p>
            <a:pPr marL="285750" indent="-285750">
              <a:lnSpc>
                <a:spcPct val="150000"/>
              </a:lnSpc>
              <a:buFont typeface="Arial" pitchFamily="34" charset="0"/>
              <a:buChar char="•"/>
            </a:pPr>
            <a:r>
              <a:rPr lang="en" sz="1600" b="1" dirty="0" err="1" smtClean="0">
                <a:latin typeface="Arial" pitchFamily="34" charset="0"/>
                <a:cs typeface="Arial" pitchFamily="34" charset="0"/>
              </a:rPr>
              <a:t>Percussive </a:t>
            </a:r>
            <a:r>
              <a:rPr lang="en" sz="1600" b="1" dirty="0" smtClean="0">
                <a:latin typeface="Arial" pitchFamily="34" charset="0"/>
                <a:cs typeface="Arial" pitchFamily="34" charset="0"/>
              </a:rPr>
              <a:t>(normal) - </a:t>
            </a:r>
            <a:r>
              <a:rPr lang="en" sz="1600" dirty="0" err="1" smtClean="0">
                <a:latin typeface="Arial" pitchFamily="34" charset="0"/>
                <a:cs typeface="Arial" pitchFamily="34" charset="0"/>
              </a:rPr>
              <a:t>tympanism </a:t>
            </a:r>
            <a:r>
              <a:rPr lang="en" sz="1600" dirty="0" smtClean="0">
                <a:latin typeface="Arial" pitchFamily="34" charset="0"/>
                <a:cs typeface="Arial" pitchFamily="34" charset="0"/>
              </a:rPr>
              <a:t>, uneven tonality (depending on the amount of air and the degree of tightness of the wall of the small and large intestine)</a:t>
            </a:r>
          </a:p>
          <a:p>
            <a:pPr marL="285750" indent="-285750">
              <a:lnSpc>
                <a:spcPct val="150000"/>
              </a:lnSpc>
              <a:buFont typeface="Arial" pitchFamily="34" charset="0"/>
              <a:buChar char="•"/>
            </a:pPr>
            <a:r>
              <a:rPr lang="en" sz="1600" dirty="0" smtClean="0">
                <a:latin typeface="Arial" pitchFamily="34" charset="0"/>
                <a:cs typeface="Arial" pitchFamily="34" charset="0"/>
              </a:rPr>
              <a:t>Increased air content in the intestines (indigestion, </a:t>
            </a:r>
            <a:r>
              <a:rPr lang="en" sz="1600" dirty="0" err="1" smtClean="0">
                <a:latin typeface="Arial" pitchFamily="34" charset="0"/>
                <a:cs typeface="Arial" pitchFamily="34" charset="0"/>
              </a:rPr>
              <a:t>subocclusion </a:t>
            </a:r>
            <a:r>
              <a:rPr lang="en" sz="1600" dirty="0" smtClean="0">
                <a:latin typeface="Arial" pitchFamily="34" charset="0"/>
                <a:cs typeface="Arial" pitchFamily="34" charset="0"/>
              </a:rPr>
              <a:t>and </a:t>
            </a:r>
            <a:r>
              <a:rPr lang="en" sz="1600" dirty="0" err="1" smtClean="0">
                <a:latin typeface="Arial" pitchFamily="34" charset="0"/>
                <a:cs typeface="Arial" pitchFamily="34" charset="0"/>
              </a:rPr>
              <a:t>occlusion </a:t>
            </a:r>
            <a:r>
              <a:rPr lang="en" sz="1600" dirty="0" smtClean="0">
                <a:latin typeface="Arial" pitchFamily="34" charset="0"/>
                <a:cs typeface="Arial" pitchFamily="34" charset="0"/>
              </a:rPr>
              <a:t>of the intestines) - bell-like </a:t>
            </a:r>
            <a:r>
              <a:rPr lang="en" sz="1600" dirty="0" err="1" smtClean="0">
                <a:latin typeface="Arial" pitchFamily="34" charset="0"/>
                <a:cs typeface="Arial" pitchFamily="34" charset="0"/>
              </a:rPr>
              <a:t>tympanism </a:t>
            </a:r>
            <a:r>
              <a:rPr lang="en" sz="1600" dirty="0" smtClean="0">
                <a:latin typeface="Arial" pitchFamily="34" charset="0"/>
                <a:cs typeface="Arial" pitchFamily="34" charset="0"/>
              </a:rPr>
              <a:t>with a metallic overtone</a:t>
            </a:r>
          </a:p>
          <a:p>
            <a:pPr marL="285750" indent="-285750">
              <a:lnSpc>
                <a:spcPct val="150000"/>
              </a:lnSpc>
              <a:buFont typeface="Arial" pitchFamily="34" charset="0"/>
              <a:buChar char="•"/>
            </a:pPr>
            <a:r>
              <a:rPr lang="en" sz="1600" dirty="0" smtClean="0">
                <a:latin typeface="Arial" pitchFamily="34" charset="0"/>
                <a:cs typeface="Arial" pitchFamily="34" charset="0"/>
              </a:rPr>
              <a:t>Increased </a:t>
            </a:r>
            <a:r>
              <a:rPr lang="en" sz="1600" dirty="0" err="1" smtClean="0">
                <a:latin typeface="Arial" pitchFamily="34" charset="0"/>
                <a:cs typeface="Arial" pitchFamily="34" charset="0"/>
              </a:rPr>
              <a:t>tympanism </a:t>
            </a:r>
            <a:r>
              <a:rPr lang="en" sz="1600" dirty="0" smtClean="0">
                <a:latin typeface="Arial" pitchFamily="34" charset="0"/>
                <a:cs typeface="Arial" pitchFamily="34" charset="0"/>
              </a:rPr>
              <a:t>in the area </a:t>
            </a:r>
            <a:r>
              <a:rPr lang="en" sz="1600" dirty="0" err="1" smtClean="0">
                <a:latin typeface="Arial" pitchFamily="34" charset="0"/>
                <a:cs typeface="Arial" pitchFamily="34" charset="0"/>
              </a:rPr>
              <a:t>of the umbilicus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flatulence </a:t>
            </a:r>
            <a:r>
              <a:rPr lang="en" sz="1600" dirty="0" smtClean="0">
                <a:latin typeface="Arial" pitchFamily="34" charset="0"/>
                <a:cs typeface="Arial" pitchFamily="34" charset="0"/>
              </a:rPr>
              <a:t>of the small intestine</a:t>
            </a:r>
          </a:p>
          <a:p>
            <a:pPr marL="285750" indent="-285750">
              <a:lnSpc>
                <a:spcPct val="150000"/>
              </a:lnSpc>
              <a:buFont typeface="Arial" pitchFamily="34" charset="0"/>
              <a:buChar char="•"/>
            </a:pPr>
            <a:r>
              <a:rPr lang="en" sz="1600" dirty="0" smtClean="0">
                <a:latin typeface="Arial" pitchFamily="34" charset="0"/>
                <a:cs typeface="Arial" pitchFamily="34" charset="0"/>
              </a:rPr>
              <a:t>Increased </a:t>
            </a:r>
            <a:r>
              <a:rPr lang="en" sz="1600" dirty="0" err="1" smtClean="0">
                <a:latin typeface="Arial" pitchFamily="34" charset="0"/>
                <a:cs typeface="Arial" pitchFamily="34" charset="0"/>
              </a:rPr>
              <a:t>tympanism </a:t>
            </a:r>
            <a:r>
              <a:rPr lang="en" sz="1600" dirty="0" smtClean="0">
                <a:latin typeface="Arial" pitchFamily="34" charset="0"/>
                <a:cs typeface="Arial" pitchFamily="34" charset="0"/>
              </a:rPr>
              <a:t>in the left </a:t>
            </a:r>
            <a:r>
              <a:rPr lang="en" sz="1600" dirty="0" err="1" smtClean="0">
                <a:latin typeface="Arial" pitchFamily="34" charset="0"/>
                <a:cs typeface="Arial" pitchFamily="34" charset="0"/>
              </a:rPr>
              <a:t>lumbar </a:t>
            </a:r>
            <a:r>
              <a:rPr lang="en" sz="1600" dirty="0" smtClean="0">
                <a:latin typeface="Arial" pitchFamily="34" charset="0"/>
                <a:cs typeface="Arial" pitchFamily="34" charset="0"/>
              </a:rPr>
              <a:t>region and left </a:t>
            </a:r>
            <a:r>
              <a:rPr lang="en" sz="1600" dirty="0" err="1" smtClean="0">
                <a:latin typeface="Arial" pitchFamily="34" charset="0"/>
                <a:cs typeface="Arial" pitchFamily="34" charset="0"/>
              </a:rPr>
              <a:t>hypochondrium </a:t>
            </a:r>
            <a:r>
              <a:rPr lang="en" sz="1600" dirty="0" smtClean="0">
                <a:latin typeface="Arial" pitchFamily="34" charset="0"/>
                <a:cs typeface="Arial" pitchFamily="34" charset="0"/>
              </a:rPr>
              <a:t>- increased air content in the colon ( </a:t>
            </a:r>
            <a:r>
              <a:rPr lang="en" sz="1600" dirty="0" err="1" smtClean="0">
                <a:latin typeface="Arial" pitchFamily="34" charset="0"/>
                <a:cs typeface="Arial" pitchFamily="34" charset="0"/>
              </a:rPr>
              <a:t>descending </a:t>
            </a:r>
            <a:r>
              <a:rPr lang="en" sz="1600" dirty="0" smtClean="0">
                <a:latin typeface="Arial" pitchFamily="34" charset="0"/>
                <a:cs typeface="Arial" pitchFamily="34" charset="0"/>
              </a:rPr>
              <a:t>part)</a:t>
            </a:r>
          </a:p>
          <a:p>
            <a:pPr>
              <a:lnSpc>
                <a:spcPct val="150000"/>
              </a:lnSpc>
            </a:pPr>
            <a:endParaRPr lang="sr-Cyrl-RS" sz="1600" dirty="0">
              <a:latin typeface="Arial" pitchFamily="34" charset="0"/>
              <a:cs typeface="Arial" pitchFamily="34" charset="0"/>
            </a:endParaRPr>
          </a:p>
          <a:p>
            <a:pPr>
              <a:lnSpc>
                <a:spcPct val="150000"/>
              </a:lnSpc>
            </a:pPr>
            <a:r>
              <a:rPr lang="en" sz="1600" b="1" dirty="0" err="1" smtClean="0">
                <a:latin typeface="Arial" pitchFamily="34" charset="0"/>
                <a:cs typeface="Arial" pitchFamily="34" charset="0"/>
              </a:rPr>
              <a:t>Dullness </a:t>
            </a:r>
            <a:r>
              <a:rPr lang="en" sz="1600" b="1" dirty="0" smtClean="0">
                <a:latin typeface="Arial" pitchFamily="34" charset="0"/>
                <a:cs typeface="Arial" pitchFamily="34" charset="0"/>
              </a:rPr>
              <a:t>or </a:t>
            </a:r>
            <a:r>
              <a:rPr lang="en" sz="1600" b="1" dirty="0" err="1" smtClean="0">
                <a:latin typeface="Arial" pitchFamily="34" charset="0"/>
                <a:cs typeface="Arial" pitchFamily="34" charset="0"/>
              </a:rPr>
              <a:t>dullness </a:t>
            </a:r>
            <a:r>
              <a:rPr lang="en" sz="1600" b="1" dirty="0" smtClean="0">
                <a:latin typeface="Arial" pitchFamily="34" charset="0"/>
                <a:cs typeface="Arial" pitchFamily="34" charset="0"/>
              </a:rPr>
              <a:t>over the abdominal wall</a:t>
            </a:r>
          </a:p>
          <a:p>
            <a:pPr>
              <a:lnSpc>
                <a:spcPct val="150000"/>
              </a:lnSpc>
            </a:pPr>
            <a:endParaRPr lang="sr-Cyrl-RS" sz="1600" b="1" dirty="0" smtClean="0">
              <a:latin typeface="Arial" pitchFamily="34" charset="0"/>
              <a:cs typeface="Arial" pitchFamily="34" charset="0"/>
            </a:endParaRPr>
          </a:p>
          <a:p>
            <a:pPr marL="342900" indent="-342900">
              <a:lnSpc>
                <a:spcPct val="150000"/>
              </a:lnSpc>
              <a:buFont typeface="+mj-lt"/>
              <a:buAutoNum type="arabicPeriod"/>
            </a:pPr>
            <a:r>
              <a:rPr lang="en" sz="1600" dirty="0" smtClean="0">
                <a:latin typeface="Arial" pitchFamily="34" charset="0"/>
                <a:cs typeface="Arial" pitchFamily="34" charset="0"/>
              </a:rPr>
              <a:t>Compact tissue</a:t>
            </a:r>
          </a:p>
          <a:p>
            <a:pPr marL="342900" indent="-342900">
              <a:lnSpc>
                <a:spcPct val="150000"/>
              </a:lnSpc>
              <a:buFont typeface="+mj-lt"/>
              <a:buAutoNum type="arabicPeriod"/>
            </a:pPr>
            <a:r>
              <a:rPr lang="en" sz="1600" dirty="0" smtClean="0">
                <a:latin typeface="Arial" pitchFamily="34" charset="0"/>
                <a:cs typeface="Arial" pitchFamily="34" charset="0"/>
              </a:rPr>
              <a:t>Tumors</a:t>
            </a:r>
          </a:p>
          <a:p>
            <a:pPr marL="342900" indent="-342900">
              <a:lnSpc>
                <a:spcPct val="150000"/>
              </a:lnSpc>
              <a:buFont typeface="+mj-lt"/>
              <a:buAutoNum type="arabicPeriod"/>
            </a:pPr>
            <a:r>
              <a:rPr lang="en" sz="1600" dirty="0" smtClean="0">
                <a:latin typeface="Arial" pitchFamily="34" charset="0"/>
                <a:cs typeface="Arial" pitchFamily="34" charset="0"/>
              </a:rPr>
              <a:t>Liquid</a:t>
            </a:r>
          </a:p>
          <a:p>
            <a:pPr>
              <a:lnSpc>
                <a:spcPct val="150000"/>
              </a:lnSpc>
            </a:pPr>
            <a:endParaRPr lang="sr-Cyrl-RS" sz="1600" dirty="0" smtClean="0">
              <a:latin typeface="Arial" pitchFamily="34" charset="0"/>
              <a:cs typeface="Arial" pitchFamily="34" charset="0"/>
            </a:endParaRPr>
          </a:p>
          <a:p>
            <a:pPr>
              <a:lnSpc>
                <a:spcPct val="150000"/>
              </a:lnSpc>
            </a:pPr>
            <a:endParaRPr lang="sr-Cyrl-RS" sz="1600" dirty="0" smtClean="0">
              <a:latin typeface="Arial" pitchFamily="34" charset="0"/>
              <a:cs typeface="Arial" pitchFamily="34" charset="0"/>
            </a:endParaRPr>
          </a:p>
          <a:p>
            <a:pPr>
              <a:lnSpc>
                <a:spcPct val="150000"/>
              </a:lnSpc>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137315099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8458200" cy="6001643"/>
          </a:xfrm>
          <a:prstGeom prst="rect">
            <a:avLst/>
          </a:prstGeom>
          <a:noFill/>
        </p:spPr>
        <p:txBody>
          <a:bodyPr wrap="square" rtlCol="0">
            <a:spAutoFit/>
          </a:bodyPr>
          <a:lstStyle/>
          <a:p>
            <a:pPr>
              <a:lnSpc>
                <a:spcPct val="150000"/>
              </a:lnSpc>
            </a:pPr>
            <a:r>
              <a:rPr lang="en" sz="1600" b="1" dirty="0">
                <a:latin typeface="Arial" pitchFamily="34" charset="0"/>
                <a:cs typeface="Arial" pitchFamily="34" charset="0"/>
              </a:rPr>
              <a:t>Finding of free fluid in the abdominal cavity </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ascites </a:t>
            </a:r>
            <a:r>
              <a:rPr lang="en" sz="1600" b="1" dirty="0" smtClean="0">
                <a:latin typeface="Arial" pitchFamily="34" charset="0"/>
                <a:cs typeface="Arial" pitchFamily="34" charset="0"/>
              </a:rPr>
              <a:t>)</a:t>
            </a:r>
          </a:p>
          <a:p>
            <a:pPr marL="285750" indent="-285750">
              <a:lnSpc>
                <a:spcPct val="150000"/>
              </a:lnSpc>
              <a:buFont typeface="Arial" pitchFamily="34" charset="0"/>
              <a:buChar char="•"/>
            </a:pPr>
            <a:r>
              <a:rPr lang="en" sz="1600" dirty="0" err="1">
                <a:latin typeface="Arial" pitchFamily="34" charset="0"/>
                <a:cs typeface="Arial" pitchFamily="34" charset="0"/>
              </a:rPr>
              <a:t>Exudate </a:t>
            </a:r>
            <a:r>
              <a:rPr lang="en" sz="1600" dirty="0">
                <a:latin typeface="Arial" pitchFamily="34" charset="0"/>
                <a:cs typeface="Arial" pitchFamily="34" charset="0"/>
              </a:rPr>
              <a:t>: </a:t>
            </a:r>
            <a:r>
              <a:rPr lang="en" sz="1600" dirty="0" err="1">
                <a:latin typeface="Arial" pitchFamily="34" charset="0"/>
                <a:cs typeface="Arial" pitchFamily="34" charset="0"/>
              </a:rPr>
              <a:t>peritonitis </a:t>
            </a:r>
            <a:r>
              <a:rPr lang="en" sz="1600" dirty="0">
                <a:latin typeface="Arial" pitchFamily="34" charset="0"/>
                <a:cs typeface="Arial" pitchFamily="34" charset="0"/>
              </a:rPr>
              <a:t>, </a:t>
            </a:r>
            <a:r>
              <a:rPr lang="en" sz="1600" dirty="0" err="1">
                <a:latin typeface="Arial" pitchFamily="34" charset="0"/>
                <a:cs typeface="Arial" pitchFamily="34" charset="0"/>
              </a:rPr>
              <a:t>carcinoma</a:t>
            </a:r>
            <a:endParaRPr lang="sr-Cyrl-CS" sz="1600" dirty="0">
              <a:latin typeface="Arial" pitchFamily="34" charset="0"/>
              <a:cs typeface="Arial" pitchFamily="34" charset="0"/>
            </a:endParaRPr>
          </a:p>
          <a:p>
            <a:pPr marL="285750" indent="-285750">
              <a:lnSpc>
                <a:spcPct val="150000"/>
              </a:lnSpc>
              <a:buFont typeface="Arial" pitchFamily="34" charset="0"/>
              <a:buChar char="•"/>
            </a:pPr>
            <a:r>
              <a:rPr lang="en" sz="1600" dirty="0" err="1">
                <a:latin typeface="Arial" pitchFamily="34" charset="0"/>
                <a:cs typeface="Arial" pitchFamily="34" charset="0"/>
              </a:rPr>
              <a:t>Transudate </a:t>
            </a:r>
            <a:r>
              <a:rPr lang="en" sz="1600" dirty="0">
                <a:latin typeface="Arial" pitchFamily="34" charset="0"/>
                <a:cs typeface="Arial" pitchFamily="34" charset="0"/>
              </a:rPr>
              <a:t>: increased pressure in the portal vein, reduction </a:t>
            </a:r>
            <a:r>
              <a:rPr lang="en" sz="1600" dirty="0" err="1">
                <a:latin typeface="Arial" pitchFamily="34" charset="0"/>
                <a:cs typeface="Arial" pitchFamily="34" charset="0"/>
              </a:rPr>
              <a:t>of oncotic </a:t>
            </a:r>
            <a:r>
              <a:rPr lang="en" sz="1600" dirty="0">
                <a:latin typeface="Arial" pitchFamily="34" charset="0"/>
                <a:cs typeface="Arial" pitchFamily="34" charset="0"/>
              </a:rPr>
              <a:t>pressure ( </a:t>
            </a:r>
            <a:r>
              <a:rPr lang="en" sz="1600" dirty="0" err="1">
                <a:latin typeface="Arial" pitchFamily="34" charset="0"/>
                <a:cs typeface="Arial" pitchFamily="34" charset="0"/>
              </a:rPr>
              <a:t>hypoproteinemia </a:t>
            </a:r>
            <a:r>
              <a:rPr lang="en" sz="1600" dirty="0">
                <a:latin typeface="Arial" pitchFamily="34" charset="0"/>
                <a:cs typeface="Arial" pitchFamily="34" charset="0"/>
              </a:rPr>
              <a:t>, </a:t>
            </a:r>
            <a:r>
              <a:rPr lang="en" sz="1600" dirty="0" err="1">
                <a:latin typeface="Arial" pitchFamily="34" charset="0"/>
                <a:cs typeface="Arial" pitchFamily="34" charset="0"/>
              </a:rPr>
              <a:t>nephrotic </a:t>
            </a:r>
            <a:r>
              <a:rPr lang="en" sz="1600" dirty="0">
                <a:latin typeface="Arial" pitchFamily="34" charset="0"/>
                <a:cs typeface="Arial" pitchFamily="34" charset="0"/>
              </a:rPr>
              <a:t>syndrome)</a:t>
            </a:r>
          </a:p>
          <a:p>
            <a:pPr>
              <a:lnSpc>
                <a:spcPct val="150000"/>
              </a:lnSpc>
            </a:pPr>
            <a:endParaRPr lang="sr-Cyrl-CS" sz="1600" dirty="0">
              <a:latin typeface="Arial" pitchFamily="34" charset="0"/>
              <a:cs typeface="Arial" pitchFamily="34" charset="0"/>
            </a:endParaRPr>
          </a:p>
          <a:p>
            <a:pPr>
              <a:lnSpc>
                <a:spcPct val="150000"/>
              </a:lnSpc>
            </a:pPr>
            <a:r>
              <a:rPr lang="en" sz="1600" b="1" dirty="0">
                <a:latin typeface="Arial" pitchFamily="34" charset="0"/>
                <a:cs typeface="Arial" pitchFamily="34" charset="0"/>
              </a:rPr>
              <a:t>Techniques:</a:t>
            </a:r>
          </a:p>
          <a:p>
            <a:pPr marL="285750" indent="-285750">
              <a:lnSpc>
                <a:spcPct val="150000"/>
              </a:lnSpc>
              <a:buFont typeface="Arial" pitchFamily="34" charset="0"/>
              <a:buChar char="•"/>
            </a:pPr>
            <a:r>
              <a:rPr lang="en" sz="1600" dirty="0" err="1">
                <a:latin typeface="Arial" pitchFamily="34" charset="0"/>
                <a:cs typeface="Arial" pitchFamily="34" charset="0"/>
              </a:rPr>
              <a:t>Suspicious </a:t>
            </a:r>
            <a:r>
              <a:rPr lang="en" sz="1600" dirty="0">
                <a:latin typeface="Arial" pitchFamily="34" charset="0"/>
                <a:cs typeface="Arial" pitchFamily="34" charset="0"/>
              </a:rPr>
              <a:t>small amount of fluid (&lt; </a:t>
            </a:r>
            <a:r>
              <a:rPr lang="en" sz="1600" dirty="0" smtClean="0">
                <a:latin typeface="Arial" pitchFamily="34" charset="0"/>
                <a:cs typeface="Arial" pitchFamily="34" charset="0"/>
              </a:rPr>
              <a:t>1 l ): </a:t>
            </a:r>
            <a:r>
              <a:rPr lang="en" sz="1600" dirty="0">
                <a:latin typeface="Arial" pitchFamily="34" charset="0"/>
                <a:cs typeface="Arial" pitchFamily="34" charset="0"/>
              </a:rPr>
              <a:t>patient in </a:t>
            </a:r>
            <a:r>
              <a:rPr lang="en" sz="1600" b="1" dirty="0">
                <a:latin typeface="Arial" pitchFamily="34" charset="0"/>
                <a:cs typeface="Arial" pitchFamily="34" charset="0"/>
              </a:rPr>
              <a:t>the knee-elbow </a:t>
            </a:r>
            <a:r>
              <a:rPr lang="en" sz="1600" b="1" dirty="0" smtClean="0">
                <a:latin typeface="Arial" pitchFamily="34" charset="0"/>
                <a:cs typeface="Arial" pitchFamily="34" charset="0"/>
              </a:rPr>
              <a:t>position, </a:t>
            </a:r>
            <a:r>
              <a:rPr lang="en" sz="1600" dirty="0" err="1">
                <a:latin typeface="Arial" pitchFamily="34" charset="0"/>
                <a:cs typeface="Arial" pitchFamily="34" charset="0"/>
              </a:rPr>
              <a:t>percutaneous</a:t>
            </a:r>
            <a:r>
              <a:rPr lang="en" sz="1600" dirty="0">
                <a:latin typeface="Arial" pitchFamily="34" charset="0"/>
                <a:cs typeface="Arial" pitchFamily="34" charset="0"/>
              </a:rPr>
              <a:t> </a:t>
            </a:r>
            <a:r>
              <a:rPr lang="en" sz="1600" dirty="0" err="1">
                <a:latin typeface="Arial" pitchFamily="34" charset="0"/>
                <a:cs typeface="Arial" pitchFamily="34" charset="0"/>
              </a:rPr>
              <a:t>dullness </a:t>
            </a:r>
            <a:r>
              <a:rPr lang="en" sz="1600" dirty="0">
                <a:latin typeface="Arial" pitchFamily="34" charset="0"/>
                <a:cs typeface="Arial" pitchFamily="34" charset="0"/>
              </a:rPr>
              <a:t>in the region </a:t>
            </a:r>
            <a:r>
              <a:rPr lang="en" sz="1600" dirty="0" err="1">
                <a:latin typeface="Arial" pitchFamily="34" charset="0"/>
                <a:cs typeface="Arial" pitchFamily="34" charset="0"/>
              </a:rPr>
              <a:t>of the umbilicus</a:t>
            </a:r>
            <a:endParaRPr lang="sr-Cyrl-CS" sz="1600" dirty="0">
              <a:latin typeface="Arial" pitchFamily="34" charset="0"/>
              <a:cs typeface="Arial" pitchFamily="34" charset="0"/>
            </a:endParaRPr>
          </a:p>
          <a:p>
            <a:pPr marL="285750" indent="-285750">
              <a:lnSpc>
                <a:spcPct val="150000"/>
              </a:lnSpc>
              <a:buFont typeface="Arial" pitchFamily="34" charset="0"/>
              <a:buChar char="•"/>
            </a:pPr>
            <a:r>
              <a:rPr lang="en" sz="1600" dirty="0">
                <a:latin typeface="Arial" pitchFamily="34" charset="0"/>
                <a:cs typeface="Arial" pitchFamily="34" charset="0"/>
              </a:rPr>
              <a:t>Larger amount of fluid </a:t>
            </a:r>
            <a:r>
              <a:rPr lang="en" sz="1600" b="1" dirty="0" smtClean="0">
                <a:latin typeface="Arial" pitchFamily="34" charset="0"/>
                <a:cs typeface="Arial" pitchFamily="34" charset="0"/>
              </a:rPr>
              <a:t>fan </a:t>
            </a:r>
            <a:r>
              <a:rPr lang="en" sz="1600" b="1" dirty="0">
                <a:latin typeface="Arial" pitchFamily="34" charset="0"/>
                <a:cs typeface="Arial" pitchFamily="34" charset="0"/>
              </a:rPr>
              <a:t>percussion </a:t>
            </a:r>
            <a:r>
              <a:rPr lang="en" sz="1600" dirty="0">
                <a:latin typeface="Arial" pitchFamily="34" charset="0"/>
                <a:cs typeface="Arial" pitchFamily="34" charset="0"/>
              </a:rPr>
              <a:t>(from </a:t>
            </a:r>
            <a:r>
              <a:rPr lang="en" sz="1600" dirty="0" err="1" smtClean="0">
                <a:latin typeface="Arial" pitchFamily="34" charset="0"/>
                <a:cs typeface="Arial" pitchFamily="34" charset="0"/>
              </a:rPr>
              <a:t>the epigatrium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tympanism </a:t>
            </a:r>
            <a:r>
              <a:rPr lang="en" sz="1600" dirty="0" smtClean="0">
                <a:latin typeface="Arial" pitchFamily="34" charset="0"/>
                <a:cs typeface="Arial" pitchFamily="34" charset="0"/>
              </a:rPr>
              <a:t>) </a:t>
            </a:r>
            <a:r>
              <a:rPr lang="en" sz="1600" dirty="0">
                <a:latin typeface="Arial" pitchFamily="34" charset="0"/>
                <a:cs typeface="Arial" pitchFamily="34" charset="0"/>
              </a:rPr>
              <a:t>towards the lower parts </a:t>
            </a:r>
            <a:r>
              <a:rPr lang="en" sz="1600" dirty="0" smtClean="0">
                <a:latin typeface="Arial" pitchFamily="34" charset="0"/>
                <a:cs typeface="Arial" pitchFamily="34" charset="0"/>
              </a:rPr>
              <a:t>of the abdomen towards </a:t>
            </a:r>
            <a:r>
              <a:rPr lang="en" sz="1600" dirty="0" err="1" smtClean="0">
                <a:latin typeface="Arial" pitchFamily="34" charset="0"/>
                <a:cs typeface="Arial" pitchFamily="34" charset="0"/>
              </a:rPr>
              <a:t>the hypogastrium </a:t>
            </a:r>
            <a:r>
              <a:rPr lang="en" sz="1600" dirty="0" smtClean="0">
                <a:latin typeface="Arial" pitchFamily="34" charset="0"/>
                <a:cs typeface="Arial" pitchFamily="34" charset="0"/>
              </a:rPr>
              <a:t>)</a:t>
            </a:r>
            <a:endParaRPr lang="sr-Cyrl-CS" sz="1600" dirty="0">
              <a:latin typeface="Arial" pitchFamily="34" charset="0"/>
              <a:cs typeface="Arial" pitchFamily="34" charset="0"/>
            </a:endParaRPr>
          </a:p>
          <a:p>
            <a:pPr marL="285750" indent="-285750">
              <a:lnSpc>
                <a:spcPct val="150000"/>
              </a:lnSpc>
              <a:buFont typeface="Wingdings" pitchFamily="2" charset="2"/>
              <a:buChar char="ü"/>
            </a:pPr>
            <a:r>
              <a:rPr lang="en" sz="1600" dirty="0">
                <a:latin typeface="Arial" pitchFamily="34" charset="0"/>
                <a:cs typeface="Arial" pitchFamily="34" charset="0"/>
              </a:rPr>
              <a:t>1-3 liters </a:t>
            </a:r>
            <a:r>
              <a:rPr lang="en" sz="1600" dirty="0" smtClean="0">
                <a:latin typeface="Arial" pitchFamily="34" charset="0"/>
                <a:cs typeface="Arial" pitchFamily="34" charset="0"/>
              </a:rPr>
              <a:t>of liquid - </a:t>
            </a:r>
            <a:r>
              <a:rPr lang="en" sz="1600" dirty="0" err="1" smtClean="0">
                <a:latin typeface="Arial" pitchFamily="34" charset="0"/>
                <a:cs typeface="Arial" pitchFamily="34" charset="0"/>
              </a:rPr>
              <a:t>turbidity</a:t>
            </a:r>
            <a:r>
              <a:rPr lang="en" sz="1600" dirty="0" smtClean="0">
                <a:latin typeface="Arial" pitchFamily="34" charset="0"/>
                <a:cs typeface="Arial" pitchFamily="34" charset="0"/>
              </a:rPr>
              <a:t> </a:t>
            </a:r>
            <a:r>
              <a:rPr lang="en" sz="1600" dirty="0">
                <a:latin typeface="Arial" pitchFamily="34" charset="0"/>
                <a:cs typeface="Arial" pitchFamily="34" charset="0"/>
              </a:rPr>
              <a:t>in the region </a:t>
            </a:r>
            <a:r>
              <a:rPr lang="en" sz="1600" dirty="0" err="1">
                <a:latin typeface="Arial" pitchFamily="34" charset="0"/>
                <a:cs typeface="Arial" pitchFamily="34" charset="0"/>
              </a:rPr>
              <a:t>of the hypogastrium </a:t>
            </a:r>
            <a:r>
              <a:rPr lang="en" sz="1600" dirty="0">
                <a:latin typeface="Arial" pitchFamily="34" charset="0"/>
                <a:cs typeface="Arial" pitchFamily="34" charset="0"/>
              </a:rPr>
              <a:t>(in a standing position above </a:t>
            </a:r>
            <a:r>
              <a:rPr lang="en" sz="1600" dirty="0" err="1">
                <a:latin typeface="Arial" pitchFamily="34" charset="0"/>
                <a:cs typeface="Arial" pitchFamily="34" charset="0"/>
              </a:rPr>
              <a:t>the symphysis </a:t>
            </a:r>
            <a:r>
              <a:rPr lang="en" sz="1600" dirty="0">
                <a:latin typeface="Arial" pitchFamily="34" charset="0"/>
                <a:cs typeface="Arial" pitchFamily="34" charset="0"/>
              </a:rPr>
              <a:t>)</a:t>
            </a:r>
          </a:p>
          <a:p>
            <a:pPr marL="285750" indent="-285750">
              <a:lnSpc>
                <a:spcPct val="150000"/>
              </a:lnSpc>
              <a:buFont typeface="Wingdings" pitchFamily="2" charset="2"/>
              <a:buChar char="ü"/>
            </a:pPr>
            <a:r>
              <a:rPr lang="en" sz="1600" dirty="0">
                <a:latin typeface="Arial" pitchFamily="34" charset="0"/>
                <a:cs typeface="Arial" pitchFamily="34" charset="0"/>
              </a:rPr>
              <a:t>&gt; </a:t>
            </a:r>
            <a:r>
              <a:rPr lang="en" sz="1600" dirty="0" smtClean="0">
                <a:latin typeface="Arial" pitchFamily="34" charset="0"/>
                <a:cs typeface="Arial" pitchFamily="34" charset="0"/>
              </a:rPr>
              <a:t>5 liters </a:t>
            </a:r>
            <a:r>
              <a:rPr lang="en" sz="1600" dirty="0">
                <a:latin typeface="Arial" pitchFamily="34" charset="0"/>
                <a:cs typeface="Arial" pitchFamily="34" charset="0"/>
              </a:rPr>
              <a:t>of liquid </a:t>
            </a:r>
            <a:r>
              <a:rPr lang="en" sz="1600" dirty="0" err="1" smtClean="0">
                <a:latin typeface="Arial" pitchFamily="34" charset="0"/>
                <a:cs typeface="Arial" pitchFamily="34" charset="0"/>
              </a:rPr>
              <a:t>bulge</a:t>
            </a:r>
            <a:r>
              <a:rPr lang="en" sz="1600" dirty="0" smtClean="0">
                <a:latin typeface="Arial" pitchFamily="34" charset="0"/>
                <a:cs typeface="Arial" pitchFamily="34" charset="0"/>
              </a:rPr>
              <a:t> </a:t>
            </a:r>
            <a:r>
              <a:rPr lang="en" sz="1600" dirty="0">
                <a:latin typeface="Arial" pitchFamily="34" charset="0"/>
                <a:cs typeface="Arial" pitchFamily="34" charset="0"/>
              </a:rPr>
              <a:t>abdominal </a:t>
            </a:r>
            <a:r>
              <a:rPr lang="en" sz="1600" dirty="0" smtClean="0">
                <a:latin typeface="Arial" pitchFamily="34" charset="0"/>
                <a:cs typeface="Arial" pitchFamily="34" charset="0"/>
              </a:rPr>
              <a:t>wall, </a:t>
            </a:r>
            <a:r>
              <a:rPr lang="en" sz="1600" dirty="0" err="1" smtClean="0">
                <a:latin typeface="Arial" pitchFamily="34" charset="0"/>
                <a:cs typeface="Arial" pitchFamily="34" charset="0"/>
              </a:rPr>
              <a:t>percussive</a:t>
            </a:r>
            <a:r>
              <a:rPr lang="en" sz="1600" dirty="0" smtClean="0">
                <a:latin typeface="Arial" pitchFamily="34" charset="0"/>
                <a:cs typeface="Arial" pitchFamily="34" charset="0"/>
              </a:rPr>
              <a:t> </a:t>
            </a:r>
            <a:r>
              <a:rPr lang="en" sz="1600" dirty="0">
                <a:latin typeface="Arial" pitchFamily="34" charset="0"/>
                <a:cs typeface="Arial" pitchFamily="34" charset="0"/>
              </a:rPr>
              <a:t>pronounced concave line </a:t>
            </a:r>
            <a:r>
              <a:rPr lang="en" sz="1600" dirty="0" err="1">
                <a:latin typeface="Arial" pitchFamily="34" charset="0"/>
                <a:cs typeface="Arial" pitchFamily="34" charset="0"/>
              </a:rPr>
              <a:t>of turbidity </a:t>
            </a:r>
            <a:r>
              <a:rPr lang="en" sz="1600" dirty="0">
                <a:latin typeface="Arial" pitchFamily="34" charset="0"/>
                <a:cs typeface="Arial" pitchFamily="34" charset="0"/>
              </a:rPr>
              <a:t>in </a:t>
            </a:r>
            <a:r>
              <a:rPr lang="en" sz="1600" dirty="0" err="1">
                <a:latin typeface="Arial" pitchFamily="34" charset="0"/>
                <a:cs typeface="Arial" pitchFamily="34" charset="0"/>
              </a:rPr>
              <a:t>the cranial </a:t>
            </a:r>
            <a:r>
              <a:rPr lang="en" sz="1600" dirty="0">
                <a:latin typeface="Arial" pitchFamily="34" charset="0"/>
                <a:cs typeface="Arial" pitchFamily="34" charset="0"/>
              </a:rPr>
              <a:t>direction (free liquid </a:t>
            </a:r>
            <a:r>
              <a:rPr lang="en" sz="1600" dirty="0" smtClean="0">
                <a:latin typeface="Arial" pitchFamily="34" charset="0"/>
                <a:cs typeface="Arial" pitchFamily="34" charset="0"/>
              </a:rPr>
              <a:t>) and convex </a:t>
            </a:r>
            <a:r>
              <a:rPr lang="en" sz="1600" dirty="0">
                <a:latin typeface="Arial" pitchFamily="34" charset="0"/>
                <a:cs typeface="Arial" pitchFamily="34" charset="0"/>
              </a:rPr>
              <a:t>line </a:t>
            </a:r>
            <a:r>
              <a:rPr lang="en" sz="1600" dirty="0" err="1">
                <a:latin typeface="Arial" pitchFamily="34" charset="0"/>
                <a:cs typeface="Arial" pitchFamily="34" charset="0"/>
              </a:rPr>
              <a:t>of turbidity </a:t>
            </a:r>
            <a:r>
              <a:rPr lang="en" sz="1600" dirty="0">
                <a:latin typeface="Arial" pitchFamily="34" charset="0"/>
                <a:cs typeface="Arial" pitchFamily="34" charset="0"/>
              </a:rPr>
              <a:t>( </a:t>
            </a:r>
            <a:r>
              <a:rPr lang="en" sz="1600" dirty="0" err="1">
                <a:latin typeface="Arial" pitchFamily="34" charset="0"/>
                <a:cs typeface="Arial" pitchFamily="34" charset="0"/>
              </a:rPr>
              <a:t>encapsulated</a:t>
            </a:r>
            <a:r>
              <a:rPr lang="en" sz="1600" dirty="0">
                <a:latin typeface="Arial" pitchFamily="34" charset="0"/>
                <a:cs typeface="Arial" pitchFamily="34" charset="0"/>
              </a:rPr>
              <a:t> </a:t>
            </a:r>
            <a:r>
              <a:rPr lang="en" sz="1600" dirty="0" smtClean="0">
                <a:latin typeface="Arial" pitchFamily="34" charset="0"/>
                <a:cs typeface="Arial" pitchFamily="34" charset="0"/>
              </a:rPr>
              <a:t>fluid-cysts)</a:t>
            </a:r>
          </a:p>
          <a:p>
            <a:pPr>
              <a:lnSpc>
                <a:spcPct val="150000"/>
              </a:lnSpc>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3517801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438400"/>
            <a:ext cx="8763000" cy="1508105"/>
          </a:xfrm>
          <a:prstGeom prst="rect">
            <a:avLst/>
          </a:prstGeom>
        </p:spPr>
        <p:txBody>
          <a:bodyPr wrap="square">
            <a:spAutoFit/>
          </a:bodyPr>
          <a:lstStyle/>
          <a:p>
            <a:r>
              <a:rPr lang="en" sz="2800" b="1" dirty="0">
                <a:solidFill>
                  <a:srgbClr val="FF0000"/>
                </a:solidFill>
                <a:latin typeface="Arial" pitchFamily="34" charset="0"/>
                <a:cs typeface="Arial" pitchFamily="34" charset="0"/>
              </a:rPr>
              <a:t>Topographic position of abdominal organs</a:t>
            </a:r>
            <a:r>
              <a:rPr lang="en-US" sz="2800" b="1" dirty="0">
                <a:solidFill>
                  <a:srgbClr val="FF0000"/>
                </a:solidFill>
                <a:latin typeface="Arial" pitchFamily="34" charset="0"/>
                <a:cs typeface="Arial" pitchFamily="34" charset="0"/>
              </a:rPr>
              <a:t/>
            </a:r>
            <a:br>
              <a:rPr lang="en-US" sz="2800" b="1" dirty="0">
                <a:solidFill>
                  <a:srgbClr val="FF0000"/>
                </a:solidFill>
                <a:latin typeface="Arial" pitchFamily="34" charset="0"/>
                <a:cs typeface="Arial" pitchFamily="34" charset="0"/>
              </a:rPr>
            </a:br>
            <a:r>
              <a:rPr lang="sr-Cyrl-CS" sz="3200" dirty="0"/>
              <a:t/>
            </a:r>
            <a:br>
              <a:rPr lang="sr-Cyrl-CS" sz="3200" dirty="0"/>
            </a:br>
            <a:endParaRPr lang="sr-Cyrl-RS" sz="3200" dirty="0"/>
          </a:p>
        </p:txBody>
      </p:sp>
    </p:spTree>
    <p:extLst>
      <p:ext uri="{BB962C8B-B14F-4D97-AF65-F5344CB8AC3E}">
        <p14:creationId xmlns="" xmlns:p14="http://schemas.microsoft.com/office/powerpoint/2010/main" val="34761488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0"/>
            <a:ext cx="8686800" cy="6740307"/>
          </a:xfrm>
          <a:prstGeom prst="rect">
            <a:avLst/>
          </a:prstGeom>
        </p:spPr>
        <p:txBody>
          <a:bodyPr wrap="square">
            <a:spAutoFit/>
          </a:bodyPr>
          <a:lstStyle/>
          <a:p>
            <a:pPr>
              <a:lnSpc>
                <a:spcPct val="150000"/>
              </a:lnSpc>
            </a:pPr>
            <a:r>
              <a:rPr lang="en-US" sz="1600" b="1" dirty="0" smtClean="0">
                <a:latin typeface="Arial" pitchFamily="34" charset="0"/>
                <a:cs typeface="Arial" pitchFamily="34" charset="0"/>
              </a:rPr>
              <a:t>Turning the patient into one of the lateral </a:t>
            </a:r>
            <a:r>
              <a:rPr lang="en-US" sz="1600" b="1" dirty="0" smtClean="0">
                <a:latin typeface="Arial" pitchFamily="34" charset="0"/>
                <a:cs typeface="Arial" pitchFamily="34" charset="0"/>
              </a:rPr>
              <a:t>positions</a:t>
            </a:r>
          </a:p>
          <a:p>
            <a:pPr>
              <a:lnSpc>
                <a:spcPct val="150000"/>
              </a:lnSpc>
              <a:buFont typeface="Arial" pitchFamily="34" charset="0"/>
              <a:buChar char="•"/>
            </a:pPr>
            <a:r>
              <a:rPr lang="en-US" sz="1600" dirty="0" smtClean="0">
                <a:latin typeface="Arial" pitchFamily="34" charset="0"/>
                <a:cs typeface="Arial" pitchFamily="34" charset="0"/>
              </a:rPr>
              <a:t> Due </a:t>
            </a:r>
            <a:r>
              <a:rPr lang="en-US" sz="1600" dirty="0" smtClean="0">
                <a:latin typeface="Arial" pitchFamily="34" charset="0"/>
                <a:cs typeface="Arial" pitchFamily="34" charset="0"/>
              </a:rPr>
              <a:t>to the movement of liquid due to the force of the earth's gravity, there is a collection of liquid in the lower parts of the abdomen, i.e. on the side on which it lies, and in that area there is percussive dullness, and on the upper, opposite side, </a:t>
            </a:r>
            <a:r>
              <a:rPr lang="en-US" sz="1600" dirty="0" smtClean="0">
                <a:latin typeface="Arial" pitchFamily="34" charset="0"/>
                <a:cs typeface="Arial" pitchFamily="34" charset="0"/>
              </a:rPr>
              <a:t>tympanism</a:t>
            </a:r>
          </a:p>
          <a:p>
            <a:pPr>
              <a:lnSpc>
                <a:spcPct val="150000"/>
              </a:lnSpc>
            </a:pPr>
            <a:endParaRPr lang="en-US" sz="1600" dirty="0" smtClean="0">
              <a:latin typeface="Arial" pitchFamily="34" charset="0"/>
              <a:cs typeface="Arial" pitchFamily="34" charset="0"/>
            </a:endParaRPr>
          </a:p>
          <a:p>
            <a:pPr>
              <a:lnSpc>
                <a:spcPct val="150000"/>
              </a:lnSpc>
            </a:pPr>
            <a:r>
              <a:rPr lang="en-US" sz="1600" b="1" dirty="0" smtClean="0">
                <a:latin typeface="Arial" pitchFamily="34" charset="0"/>
                <a:cs typeface="Arial" pitchFamily="34" charset="0"/>
              </a:rPr>
              <a:t>Fluctuation phenomenon</a:t>
            </a:r>
          </a:p>
          <a:p>
            <a:pPr>
              <a:lnSpc>
                <a:spcPct val="150000"/>
              </a:lnSpc>
              <a:buFont typeface="Arial" pitchFamily="34" charset="0"/>
              <a:buChar char="•"/>
            </a:pPr>
            <a:r>
              <a:rPr lang="en-US" sz="1600" dirty="0" smtClean="0">
                <a:latin typeface="Arial" pitchFamily="34" charset="0"/>
                <a:cs typeface="Arial" pitchFamily="34" charset="0"/>
              </a:rPr>
              <a:t> The </a:t>
            </a:r>
            <a:r>
              <a:rPr lang="en-US" sz="1600" dirty="0" smtClean="0">
                <a:latin typeface="Arial" pitchFamily="34" charset="0"/>
                <a:cs typeface="Arial" pitchFamily="34" charset="0"/>
              </a:rPr>
              <a:t>shock, a vibration induced on the abdominal wall, is transmitted through the fluid longitudinally, so that the induced fluid wave can be felt at the opposite </a:t>
            </a:r>
            <a:r>
              <a:rPr lang="en-US" sz="1600" dirty="0" smtClean="0">
                <a:latin typeface="Arial" pitchFamily="34" charset="0"/>
                <a:cs typeface="Arial" pitchFamily="34" charset="0"/>
              </a:rPr>
              <a:t>end</a:t>
            </a:r>
          </a:p>
          <a:p>
            <a:pPr>
              <a:lnSpc>
                <a:spcPct val="150000"/>
              </a:lnSpc>
            </a:pPr>
            <a:r>
              <a:rPr lang="en-US" sz="1600" b="1" dirty="0" smtClean="0">
                <a:latin typeface="Arial" pitchFamily="34" charset="0"/>
                <a:cs typeface="Arial" pitchFamily="34" charset="0"/>
              </a:rPr>
              <a:t>Technique:</a:t>
            </a:r>
          </a:p>
          <a:p>
            <a:pPr>
              <a:lnSpc>
                <a:spcPct val="150000"/>
              </a:lnSpc>
              <a:buFont typeface="Arial" pitchFamily="34" charset="0"/>
              <a:buChar char="•"/>
            </a:pPr>
            <a:r>
              <a:rPr lang="en-US" sz="1600" dirty="0" smtClean="0">
                <a:latin typeface="Arial" pitchFamily="34" charset="0"/>
                <a:cs typeface="Arial" pitchFamily="34" charset="0"/>
              </a:rPr>
              <a:t> The </a:t>
            </a:r>
            <a:r>
              <a:rPr lang="en-US" sz="1600" dirty="0" smtClean="0">
                <a:latin typeface="Arial" pitchFamily="34" charset="0"/>
                <a:cs typeface="Arial" pitchFamily="34" charset="0"/>
              </a:rPr>
              <a:t>fist of the left hand on the side wall of the abdomen (at the liquid level</a:t>
            </a:r>
            <a:r>
              <a:rPr lang="en-US" sz="1600" dirty="0" smtClean="0">
                <a:latin typeface="Arial" pitchFamily="34" charset="0"/>
                <a:cs typeface="Arial" pitchFamily="34" charset="0"/>
              </a:rPr>
              <a:t>)</a:t>
            </a:r>
          </a:p>
          <a:p>
            <a:pPr>
              <a:lnSpc>
                <a:spcPct val="150000"/>
              </a:lnSpc>
              <a:buFont typeface="Arial" pitchFamily="34" charset="0"/>
              <a:buChar char="•"/>
            </a:pPr>
            <a:r>
              <a:rPr lang="en-US" sz="1600" dirty="0" smtClean="0">
                <a:latin typeface="Arial" pitchFamily="34" charset="0"/>
                <a:cs typeface="Arial" pitchFamily="34" charset="0"/>
              </a:rPr>
              <a:t> With </a:t>
            </a:r>
            <a:r>
              <a:rPr lang="en-US" sz="1600" dirty="0" smtClean="0">
                <a:latin typeface="Arial" pitchFamily="34" charset="0"/>
                <a:cs typeface="Arial" pitchFamily="34" charset="0"/>
              </a:rPr>
              <a:t>the right hand (hammer finger) a short, cutting blow at the level of the left </a:t>
            </a:r>
            <a:r>
              <a:rPr lang="en-US" sz="1600" dirty="0" smtClean="0">
                <a:latin typeface="Arial" pitchFamily="34" charset="0"/>
                <a:cs typeface="Arial" pitchFamily="34" charset="0"/>
              </a:rPr>
              <a:t>hand</a:t>
            </a:r>
          </a:p>
          <a:p>
            <a:pPr>
              <a:lnSpc>
                <a:spcPct val="150000"/>
              </a:lnSpc>
              <a:buFont typeface="Arial" pitchFamily="34" charset="0"/>
              <a:buChar char="•"/>
            </a:pPr>
            <a:r>
              <a:rPr lang="en-US" sz="1600" dirty="0" smtClean="0">
                <a:latin typeface="Arial" pitchFamily="34" charset="0"/>
                <a:cs typeface="Arial" pitchFamily="34" charset="0"/>
              </a:rPr>
              <a:t> Limited </a:t>
            </a:r>
            <a:r>
              <a:rPr lang="en-US" sz="1600" dirty="0" smtClean="0">
                <a:latin typeface="Arial" pitchFamily="34" charset="0"/>
                <a:cs typeface="Arial" pitchFamily="34" charset="0"/>
              </a:rPr>
              <a:t>shock wave of liquid on the left </a:t>
            </a:r>
            <a:r>
              <a:rPr lang="en-US" sz="1600" dirty="0" smtClean="0">
                <a:latin typeface="Arial" pitchFamily="34" charset="0"/>
                <a:cs typeface="Arial" pitchFamily="34" charset="0"/>
              </a:rPr>
              <a:t>hand</a:t>
            </a:r>
          </a:p>
          <a:p>
            <a:pPr>
              <a:lnSpc>
                <a:spcPct val="150000"/>
              </a:lnSpc>
            </a:pPr>
            <a:r>
              <a:rPr lang="en-US" sz="1600" b="1" dirty="0" smtClean="0">
                <a:latin typeface="Arial" pitchFamily="34" charset="0"/>
                <a:cs typeface="Arial" pitchFamily="34" charset="0"/>
              </a:rPr>
              <a:t>Positive:</a:t>
            </a:r>
          </a:p>
          <a:p>
            <a:pPr>
              <a:lnSpc>
                <a:spcPct val="150000"/>
              </a:lnSpc>
              <a:buFont typeface="Arial" pitchFamily="34" charset="0"/>
              <a:buChar char="•"/>
            </a:pPr>
            <a:r>
              <a:rPr lang="en-US" sz="1600" dirty="0" smtClean="0">
                <a:latin typeface="Arial" pitchFamily="34" charset="0"/>
                <a:cs typeface="Arial" pitchFamily="34" charset="0"/>
              </a:rPr>
              <a:t> Ascites</a:t>
            </a:r>
          </a:p>
          <a:p>
            <a:pPr>
              <a:lnSpc>
                <a:spcPct val="150000"/>
              </a:lnSpc>
              <a:buFont typeface="Arial" pitchFamily="34" charset="0"/>
              <a:buChar char="•"/>
            </a:pPr>
            <a:r>
              <a:rPr lang="en-US" sz="1600" dirty="0" smtClean="0">
                <a:latin typeface="Arial" pitchFamily="34" charset="0"/>
                <a:cs typeface="Arial" pitchFamily="34" charset="0"/>
              </a:rPr>
              <a:t> Ovarian cysts</a:t>
            </a:r>
          </a:p>
          <a:p>
            <a:pPr>
              <a:lnSpc>
                <a:spcPct val="150000"/>
              </a:lnSpc>
              <a:buFont typeface="Arial" pitchFamily="34" charset="0"/>
              <a:buChar char="•"/>
            </a:pPr>
            <a:r>
              <a:rPr lang="en-US" sz="1600" dirty="0" smtClean="0">
                <a:latin typeface="Arial" pitchFamily="34" charset="0"/>
                <a:cs typeface="Arial" pitchFamily="34" charset="0"/>
              </a:rPr>
              <a:t> A </a:t>
            </a:r>
            <a:r>
              <a:rPr lang="en-US" sz="1600" dirty="0" smtClean="0">
                <a:latin typeface="Arial" pitchFamily="34" charset="0"/>
                <a:cs typeface="Arial" pitchFamily="34" charset="0"/>
              </a:rPr>
              <a:t>distended and overfilled </a:t>
            </a:r>
            <a:r>
              <a:rPr lang="en-US" sz="1600" dirty="0" smtClean="0">
                <a:latin typeface="Arial" pitchFamily="34" charset="0"/>
                <a:cs typeface="Arial" pitchFamily="34" charset="0"/>
              </a:rPr>
              <a:t>bladder</a:t>
            </a:r>
          </a:p>
          <a:p>
            <a:pPr>
              <a:lnSpc>
                <a:spcPct val="150000"/>
              </a:lnSpc>
              <a:buFont typeface="Arial" pitchFamily="34" charset="0"/>
              <a:buChar char="•"/>
            </a:pPr>
            <a:r>
              <a:rPr lang="en-US" sz="1600" dirty="0" smtClean="0">
                <a:latin typeface="Arial" pitchFamily="34" charset="0"/>
                <a:cs typeface="Arial" pitchFamily="34" charset="0"/>
              </a:rPr>
              <a:t> Hollow </a:t>
            </a:r>
            <a:r>
              <a:rPr lang="en-US" sz="1600" dirty="0" smtClean="0">
                <a:latin typeface="Arial" pitchFamily="34" charset="0"/>
                <a:cs typeface="Arial" pitchFamily="34" charset="0"/>
              </a:rPr>
              <a:t>organs with retention of large amounts of fluid (dilated stomach, hydronephrosis of the kidneys)</a:t>
            </a:r>
            <a:endParaRPr lang="en-US" sz="1600" dirty="0">
              <a:latin typeface="Arial" pitchFamily="34" charset="0"/>
              <a:cs typeface="Arial"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pic>
        <p:nvPicPr>
          <p:cNvPr id="4" name="Picture 3" descr="http://fce-study.netdna-ssl.com/2/images/upload-flashcards/74/32/80/3743280_m.pn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1219200"/>
            <a:ext cx="3884295" cy="3248660"/>
          </a:xfrm>
          <a:prstGeom prst="rect">
            <a:avLst/>
          </a:prstGeom>
          <a:noFill/>
          <a:ln>
            <a:noFill/>
          </a:ln>
        </p:spPr>
      </p:pic>
      <p:pic>
        <p:nvPicPr>
          <p:cNvPr id="5" name="Picture 4" descr="https://meded.ucsd.edu/clinicalmed/abdomen_fluidwave.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11370" y="1257300"/>
            <a:ext cx="3808730" cy="3210560"/>
          </a:xfrm>
          <a:prstGeom prst="rect">
            <a:avLst/>
          </a:prstGeom>
          <a:noFill/>
          <a:ln>
            <a:noFill/>
          </a:ln>
        </p:spPr>
      </p:pic>
      <p:sp>
        <p:nvSpPr>
          <p:cNvPr id="6" name="Rectangle 5"/>
          <p:cNvSpPr/>
          <p:nvPr/>
        </p:nvSpPr>
        <p:spPr>
          <a:xfrm>
            <a:off x="914400" y="4648200"/>
            <a:ext cx="2151871" cy="369332"/>
          </a:xfrm>
          <a:prstGeom prst="rect">
            <a:avLst/>
          </a:prstGeom>
        </p:spPr>
        <p:txBody>
          <a:bodyPr wrap="none">
            <a:spAutoFit/>
          </a:bodyPr>
          <a:lstStyle/>
          <a:p>
            <a:r>
              <a:rPr lang="en-US" b="1" dirty="0" smtClean="0"/>
              <a:t>p</a:t>
            </a:r>
            <a:r>
              <a:rPr lang="en-US" b="1" dirty="0" smtClean="0"/>
              <a:t>ercussion of </a:t>
            </a:r>
            <a:r>
              <a:rPr lang="en-US" b="1" dirty="0" smtClean="0"/>
              <a:t>ascites</a:t>
            </a:r>
            <a:endParaRPr lang="en-US" b="1" dirty="0"/>
          </a:p>
        </p:txBody>
      </p:sp>
      <p:sp>
        <p:nvSpPr>
          <p:cNvPr id="7" name="Rectangle 6"/>
          <p:cNvSpPr/>
          <p:nvPr/>
        </p:nvSpPr>
        <p:spPr>
          <a:xfrm>
            <a:off x="5257800" y="4648200"/>
            <a:ext cx="2599879" cy="369332"/>
          </a:xfrm>
          <a:prstGeom prst="rect">
            <a:avLst/>
          </a:prstGeom>
        </p:spPr>
        <p:txBody>
          <a:bodyPr wrap="none">
            <a:spAutoFit/>
          </a:bodyPr>
          <a:lstStyle/>
          <a:p>
            <a:r>
              <a:rPr lang="en-US" b="1" dirty="0" smtClean="0"/>
              <a:t>Fluctuation phenomenon</a:t>
            </a:r>
            <a:endParaRPr lang="en-US" b="1"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152400"/>
            <a:ext cx="2566522" cy="369332"/>
          </a:xfrm>
          <a:prstGeom prst="rect">
            <a:avLst/>
          </a:prstGeom>
          <a:noFill/>
        </p:spPr>
        <p:txBody>
          <a:bodyPr wrap="square" rtlCol="0">
            <a:spAutoFit/>
          </a:bodyPr>
          <a:lstStyle/>
          <a:p>
            <a:r>
              <a:rPr lang="en" b="1" dirty="0" smtClean="0">
                <a:latin typeface="Arial" pitchFamily="34" charset="0"/>
                <a:cs typeface="Arial" pitchFamily="34" charset="0"/>
              </a:rPr>
              <a:t>Evacuation </a:t>
            </a:r>
            <a:r>
              <a:rPr lang="en" b="1" dirty="0" err="1" smtClean="0">
                <a:latin typeface="Arial" pitchFamily="34" charset="0"/>
                <a:cs typeface="Arial" pitchFamily="34" charset="0"/>
              </a:rPr>
              <a:t>of ascites</a:t>
            </a:r>
            <a:endParaRPr lang="sr-Cyrl-RS" b="1" dirty="0">
              <a:latin typeface="Arial" pitchFamily="34" charset="0"/>
              <a:cs typeface="Arial" pitchFamily="34" charset="0"/>
            </a:endParaRPr>
          </a:p>
        </p:txBody>
      </p:sp>
      <p:pic>
        <p:nvPicPr>
          <p:cNvPr id="3" name="Picture 2" descr="http://www.e-semio.org/IMG/jpg/img_3_23.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00600" y="304800"/>
            <a:ext cx="3932555" cy="2606675"/>
          </a:xfrm>
          <a:prstGeom prst="rect">
            <a:avLst/>
          </a:prstGeom>
          <a:noFill/>
          <a:ln>
            <a:noFill/>
          </a:ln>
        </p:spPr>
      </p:pic>
      <p:pic>
        <p:nvPicPr>
          <p:cNvPr id="4" name="Picture 3" descr="http://intranet.tdmu.edu.ua/data/kafedra/internal/propedeutic_vn_des/classes_stud/en/stomat/ptn/Internal%20medicine/3/Lesson%2011_Diseases%20of%20a%20liver%20and%20bile%20ducts.%20Chronic%20hepatitis,%20liver%20cirrhosis..files/image083.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6200" y="521732"/>
            <a:ext cx="3038792" cy="3348038"/>
          </a:xfrm>
          <a:prstGeom prst="rect">
            <a:avLst/>
          </a:prstGeom>
          <a:noFill/>
          <a:ln>
            <a:noFill/>
          </a:ln>
        </p:spPr>
      </p:pic>
      <p:pic>
        <p:nvPicPr>
          <p:cNvPr id="5" name="Picture 4" descr="Описание: CIRRHOSIS_Head"/>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14400" y="4038600"/>
            <a:ext cx="2520632" cy="2590800"/>
          </a:xfrm>
          <a:prstGeom prst="rect">
            <a:avLst/>
          </a:prstGeom>
          <a:noFill/>
          <a:ln>
            <a:noFill/>
          </a:ln>
        </p:spPr>
      </p:pic>
      <p:pic>
        <p:nvPicPr>
          <p:cNvPr id="6" name="Picture 5" descr="Описание: cirrosis-hepatica"/>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886200" y="3124200"/>
            <a:ext cx="4808855" cy="3276600"/>
          </a:xfrm>
          <a:prstGeom prst="rect">
            <a:avLst/>
          </a:prstGeom>
          <a:noFill/>
          <a:ln>
            <a:noFill/>
          </a:ln>
        </p:spPr>
      </p:pic>
      <p:sp>
        <p:nvSpPr>
          <p:cNvPr id="7" name="Rectangle 6"/>
          <p:cNvSpPr/>
          <p:nvPr/>
        </p:nvSpPr>
        <p:spPr>
          <a:xfrm>
            <a:off x="5105400" y="3730070"/>
            <a:ext cx="3276600" cy="613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200" b="1" dirty="0" smtClean="0">
                <a:solidFill>
                  <a:schemeClr val="tx1"/>
                </a:solidFill>
                <a:latin typeface="Arial" pitchFamily="34" charset="0"/>
                <a:cs typeface="Arial" pitchFamily="34" charset="0"/>
              </a:rPr>
              <a:t>Mandatory disinfection of the puncture site</a:t>
            </a:r>
            <a:endParaRPr lang="sr-Cyrl-RS" sz="1200" b="1" dirty="0">
              <a:solidFill>
                <a:schemeClr val="tx1"/>
              </a:solidFill>
              <a:latin typeface="Arial" pitchFamily="34" charset="0"/>
              <a:cs typeface="Arial" pitchFamily="34" charset="0"/>
            </a:endParaRPr>
          </a:p>
        </p:txBody>
      </p:sp>
    </p:spTree>
    <p:extLst>
      <p:ext uri="{BB962C8B-B14F-4D97-AF65-F5344CB8AC3E}">
        <p14:creationId xmlns="" xmlns:p14="http://schemas.microsoft.com/office/powerpoint/2010/main" val="84093646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436" y="141744"/>
            <a:ext cx="8839200" cy="2677656"/>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LIVER PERCUSSION</a:t>
            </a:r>
          </a:p>
          <a:p>
            <a:pPr>
              <a:lnSpc>
                <a:spcPct val="150000"/>
              </a:lnSpc>
            </a:pPr>
            <a:r>
              <a:rPr lang="en" sz="1600" dirty="0" smtClean="0">
                <a:latin typeface="Arial" pitchFamily="34" charset="0"/>
                <a:cs typeface="Arial" pitchFamily="34" charset="0"/>
              </a:rPr>
              <a:t>The border of the liver is percussed on:</a:t>
            </a:r>
          </a:p>
          <a:p>
            <a:pPr>
              <a:lnSpc>
                <a:spcPct val="150000"/>
              </a:lnSpc>
            </a:pPr>
            <a:r>
              <a:rPr lang="en" sz="1600" dirty="0">
                <a:latin typeface="Arial" pitchFamily="34" charset="0"/>
                <a:cs typeface="Arial" pitchFamily="34" charset="0"/>
              </a:rPr>
              <a:t>a </a:t>
            </a:r>
            <a:r>
              <a:rPr lang="en" sz="1600" dirty="0" smtClean="0">
                <a:latin typeface="Arial" pitchFamily="34" charset="0"/>
                <a:cs typeface="Arial" pitchFamily="34" charset="0"/>
              </a:rPr>
              <a:t>) </a:t>
            </a:r>
            <a:r>
              <a:rPr lang="en" sz="1600" b="1" dirty="0" smtClean="0">
                <a:latin typeface="Arial" pitchFamily="34" charset="0"/>
                <a:cs typeface="Arial" pitchFamily="34" charset="0"/>
              </a:rPr>
              <a:t>to the right </a:t>
            </a:r>
            <a:r>
              <a:rPr lang="en" sz="1600" b="1" dirty="0" err="1" smtClean="0">
                <a:latin typeface="Arial" pitchFamily="34" charset="0"/>
                <a:cs typeface="Arial" pitchFamily="34" charset="0"/>
              </a:rPr>
              <a:t>medioclavicular </a:t>
            </a:r>
            <a:r>
              <a:rPr lang="en" sz="1600" b="1" dirty="0" smtClean="0">
                <a:latin typeface="Arial" pitchFamily="34" charset="0"/>
                <a:cs typeface="Arial" pitchFamily="34" charset="0"/>
              </a:rPr>
              <a:t>line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norm </a:t>
            </a:r>
            <a:r>
              <a:rPr lang="en" sz="1600" dirty="0" smtClean="0">
                <a:latin typeface="Arial" pitchFamily="34" charset="0"/>
                <a:cs typeface="Arial" pitchFamily="34" charset="0"/>
              </a:rPr>
              <a:t>. 6-12 cm) and should find:</a:t>
            </a:r>
          </a:p>
          <a:p>
            <a:pPr marL="342900" indent="-342900">
              <a:lnSpc>
                <a:spcPct val="150000"/>
              </a:lnSpc>
              <a:buFont typeface="+mj-lt"/>
              <a:buAutoNum type="arabicPeriod"/>
            </a:pPr>
            <a:r>
              <a:rPr lang="en" sz="1600" dirty="0">
                <a:latin typeface="Arial" pitchFamily="34" charset="0"/>
                <a:cs typeface="Arial" pitchFamily="34" charset="0"/>
              </a:rPr>
              <a:t>on </a:t>
            </a:r>
            <a:r>
              <a:rPr lang="en" sz="1600" dirty="0" smtClean="0">
                <a:latin typeface="Arial" pitchFamily="34" charset="0"/>
                <a:cs typeface="Arial" pitchFamily="34" charset="0"/>
              </a:rPr>
              <a:t>the lower edge of the liver - </a:t>
            </a:r>
            <a:r>
              <a:rPr lang="en" sz="1600" dirty="0" err="1" smtClean="0">
                <a:latin typeface="Arial" pitchFamily="34" charset="0"/>
                <a:cs typeface="Arial" pitchFamily="34" charset="0"/>
              </a:rPr>
              <a:t>dullness </a:t>
            </a:r>
            <a:r>
              <a:rPr lang="en" sz="1600" dirty="0" smtClean="0">
                <a:latin typeface="Arial" pitchFamily="34" charset="0"/>
                <a:cs typeface="Arial" pitchFamily="34" charset="0"/>
              </a:rPr>
              <a:t>: start percussion below the level of the navel, then slightly upwards</a:t>
            </a:r>
          </a:p>
          <a:p>
            <a:pPr marL="342900" indent="-342900">
              <a:lnSpc>
                <a:spcPct val="150000"/>
              </a:lnSpc>
              <a:buFont typeface="+mj-lt"/>
              <a:buAutoNum type="arabicPeriod"/>
            </a:pPr>
            <a:r>
              <a:rPr lang="en" sz="1600" dirty="0">
                <a:latin typeface="Arial" pitchFamily="34" charset="0"/>
                <a:cs typeface="Arial" pitchFamily="34" charset="0"/>
              </a:rPr>
              <a:t>g </a:t>
            </a:r>
            <a:r>
              <a:rPr lang="en" sz="1600" dirty="0" smtClean="0">
                <a:latin typeface="Arial" pitchFamily="34" charset="0"/>
                <a:cs typeface="Arial" pitchFamily="34" charset="0"/>
              </a:rPr>
              <a:t>the upper border of the liver: we percuss from the area of pulmonary </a:t>
            </a:r>
            <a:r>
              <a:rPr lang="en" sz="1600" dirty="0" err="1" smtClean="0">
                <a:latin typeface="Arial" pitchFamily="34" charset="0"/>
                <a:cs typeface="Arial" pitchFamily="34" charset="0"/>
              </a:rPr>
              <a:t>sonority </a:t>
            </a:r>
            <a:r>
              <a:rPr lang="en" sz="1600" dirty="0" smtClean="0">
                <a:latin typeface="Arial" pitchFamily="34" charset="0"/>
                <a:cs typeface="Arial" pitchFamily="34" charset="0"/>
              </a:rPr>
              <a:t>down to </a:t>
            </a:r>
            <a:r>
              <a:rPr lang="en" sz="1600" dirty="0" err="1" smtClean="0">
                <a:latin typeface="Arial" pitchFamily="34" charset="0"/>
                <a:cs typeface="Arial" pitchFamily="34" charset="0"/>
              </a:rPr>
              <a:t>the dark</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percussive </a:t>
            </a:r>
            <a:r>
              <a:rPr lang="en" sz="1600" dirty="0" smtClean="0">
                <a:latin typeface="Arial" pitchFamily="34" charset="0"/>
                <a:cs typeface="Arial" pitchFamily="34" charset="0"/>
              </a:rPr>
              <a:t>sound</a:t>
            </a:r>
          </a:p>
          <a:p>
            <a:pPr>
              <a:lnSpc>
                <a:spcPct val="150000"/>
              </a:lnSpc>
            </a:pPr>
            <a:r>
              <a:rPr lang="en" sz="1600" dirty="0" smtClean="0">
                <a:latin typeface="Arial" pitchFamily="34" charset="0"/>
                <a:cs typeface="Arial" pitchFamily="34" charset="0"/>
              </a:rPr>
              <a:t>b) </a:t>
            </a:r>
            <a:r>
              <a:rPr lang="en" sz="1600" b="1" dirty="0" err="1" smtClean="0">
                <a:latin typeface="Arial" pitchFamily="34" charset="0"/>
                <a:cs typeface="Arial" pitchFamily="34" charset="0"/>
              </a:rPr>
              <a:t>lines</a:t>
            </a:r>
            <a:r>
              <a:rPr lang="en" sz="1600" b="1" dirty="0" smtClean="0">
                <a:latin typeface="Arial" pitchFamily="34" charset="0"/>
                <a:cs typeface="Arial" pitchFamily="34" charset="0"/>
              </a:rPr>
              <a:t> </a:t>
            </a:r>
            <a:r>
              <a:rPr lang="en" sz="1600" b="1" dirty="0" err="1" smtClean="0">
                <a:latin typeface="Arial" pitchFamily="34" charset="0"/>
                <a:cs typeface="Arial" pitchFamily="34" charset="0"/>
              </a:rPr>
              <a:t>mediosternalis</a:t>
            </a:r>
            <a:r>
              <a:rPr lang="en" sz="1600" b="1" dirty="0" smtClean="0">
                <a:latin typeface="Arial" pitchFamily="34" charset="0"/>
                <a:cs typeface="Arial" pitchFamily="34" charset="0"/>
              </a:rPr>
              <a:t> </a:t>
            </a:r>
            <a:r>
              <a:rPr lang="en" sz="1600" dirty="0" smtClean="0">
                <a:latin typeface="Arial" pitchFamily="34" charset="0"/>
                <a:cs typeface="Arial" pitchFamily="34" charset="0"/>
              </a:rPr>
              <a:t>( </a:t>
            </a:r>
            <a:r>
              <a:rPr lang="en" sz="1600" dirty="0" err="1">
                <a:latin typeface="Arial" pitchFamily="34" charset="0"/>
                <a:cs typeface="Arial" pitchFamily="34" charset="0"/>
              </a:rPr>
              <a:t>norm </a:t>
            </a:r>
            <a:r>
              <a:rPr lang="en" sz="1600" dirty="0">
                <a:latin typeface="Arial" pitchFamily="34" charset="0"/>
                <a:cs typeface="Arial" pitchFamily="34" charset="0"/>
              </a:rPr>
              <a:t>. </a:t>
            </a:r>
            <a:r>
              <a:rPr lang="en" sz="1600" dirty="0" smtClean="0">
                <a:latin typeface="Arial" pitchFamily="34" charset="0"/>
                <a:cs typeface="Arial" pitchFamily="34" charset="0"/>
              </a:rPr>
              <a:t>4-8 cm)</a:t>
            </a:r>
            <a:endParaRPr lang="sr-Cyrl-RS" sz="1600" dirty="0">
              <a:latin typeface="Arial" pitchFamily="34" charset="0"/>
              <a:cs typeface="Arial" pitchFamily="34" charset="0"/>
            </a:endParaRPr>
          </a:p>
        </p:txBody>
      </p:sp>
      <p:pic>
        <p:nvPicPr>
          <p:cNvPr id="5" name="Content Placeholder 3" descr="slide-40-728.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a:xfrm>
            <a:off x="152400" y="3092775"/>
            <a:ext cx="3657600" cy="3513594"/>
          </a:xfrm>
          <a:prstGeom prst="rect">
            <a:avLst/>
          </a:prstGeom>
        </p:spPr>
      </p:pic>
      <p:pic>
        <p:nvPicPr>
          <p:cNvPr id="6" name="Content Placeholder 4" descr="slide-41-728.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a:xfrm>
            <a:off x="4503761" y="2819400"/>
            <a:ext cx="3986213" cy="3786969"/>
          </a:xfrm>
          <a:prstGeom prst="rect">
            <a:avLst/>
          </a:prstGeom>
        </p:spPr>
      </p:pic>
      <p:sp>
        <p:nvSpPr>
          <p:cNvPr id="7" name="Rounded Rectangle 6"/>
          <p:cNvSpPr/>
          <p:nvPr/>
        </p:nvSpPr>
        <p:spPr>
          <a:xfrm>
            <a:off x="7575574" y="4038600"/>
            <a:ext cx="1416026" cy="8462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hangingPunct="0"/>
            <a:r>
              <a:rPr lang="en" sz="1200" dirty="0">
                <a:latin typeface="Arial" pitchFamily="34" charset="0"/>
                <a:cs typeface="Arial" pitchFamily="34" charset="0"/>
              </a:rPr>
              <a:t>4-8 </a:t>
            </a:r>
            <a:r>
              <a:rPr lang="en" sz="1200" dirty="0" smtClean="0">
                <a:latin typeface="Arial" pitchFamily="34" charset="0"/>
                <a:cs typeface="Arial" pitchFamily="34" charset="0"/>
              </a:rPr>
              <a:t>cm _ </a:t>
            </a:r>
            <a:r>
              <a:rPr lang="en" sz="1200" dirty="0">
                <a:latin typeface="Arial" pitchFamily="34" charset="0"/>
                <a:cs typeface="Arial" pitchFamily="34" charset="0"/>
              </a:rPr>
              <a:t>on the mid- </a:t>
            </a:r>
            <a:r>
              <a:rPr lang="en" sz="1200" dirty="0" err="1">
                <a:latin typeface="Arial" pitchFamily="34" charset="0"/>
                <a:cs typeface="Arial" pitchFamily="34" charset="0"/>
              </a:rPr>
              <a:t>sternal </a:t>
            </a:r>
            <a:r>
              <a:rPr lang="en" sz="1200" dirty="0">
                <a:latin typeface="Arial" pitchFamily="34" charset="0"/>
                <a:cs typeface="Arial" pitchFamily="34" charset="0"/>
              </a:rPr>
              <a:t>line</a:t>
            </a:r>
            <a:endParaRPr lang="sr-Latn-CS" sz="1200" dirty="0">
              <a:latin typeface="Arial" pitchFamily="34" charset="0"/>
              <a:cs typeface="Arial" pitchFamily="34" charset="0"/>
            </a:endParaRPr>
          </a:p>
        </p:txBody>
      </p:sp>
      <p:sp>
        <p:nvSpPr>
          <p:cNvPr id="8" name="Rounded Rectangle 7"/>
          <p:cNvSpPr/>
          <p:nvPr/>
        </p:nvSpPr>
        <p:spPr>
          <a:xfrm>
            <a:off x="7575574" y="4884829"/>
            <a:ext cx="1416026"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hangingPunct="0"/>
            <a:r>
              <a:rPr lang="en" sz="1200" dirty="0" smtClean="0">
                <a:latin typeface="Arial" pitchFamily="34" charset="0"/>
                <a:cs typeface="Arial" pitchFamily="34" charset="0"/>
              </a:rPr>
              <a:t>6-12 cm </a:t>
            </a:r>
            <a:r>
              <a:rPr lang="en" sz="1200" dirty="0">
                <a:latin typeface="Arial" pitchFamily="34" charset="0"/>
                <a:cs typeface="Arial" pitchFamily="34" charset="0"/>
              </a:rPr>
              <a:t>on </a:t>
            </a:r>
            <a:r>
              <a:rPr lang="en" sz="1200" dirty="0" err="1">
                <a:latin typeface="Arial" pitchFamily="34" charset="0"/>
                <a:cs typeface="Arial" pitchFamily="34" charset="0"/>
              </a:rPr>
              <a:t>the medioclav </a:t>
            </a:r>
            <a:r>
              <a:rPr lang="en" sz="1200" dirty="0">
                <a:latin typeface="Arial" pitchFamily="34" charset="0"/>
                <a:cs typeface="Arial" pitchFamily="34" charset="0"/>
              </a:rPr>
              <a:t>- </a:t>
            </a:r>
            <a:r>
              <a:rPr lang="en" sz="1200" dirty="0" err="1">
                <a:latin typeface="Arial" pitchFamily="34" charset="0"/>
                <a:cs typeface="Arial" pitchFamily="34" charset="0"/>
              </a:rPr>
              <a:t>cular </a:t>
            </a:r>
            <a:r>
              <a:rPr lang="en" sz="1200" dirty="0">
                <a:latin typeface="Arial" pitchFamily="34" charset="0"/>
                <a:cs typeface="Arial" pitchFamily="34" charset="0"/>
              </a:rPr>
              <a:t>line</a:t>
            </a:r>
            <a:endParaRPr lang="sr-Latn-CS" sz="1200" dirty="0">
              <a:latin typeface="Arial" pitchFamily="34" charset="0"/>
              <a:cs typeface="Arial" pitchFamily="34" charset="0"/>
            </a:endParaRPr>
          </a:p>
        </p:txBody>
      </p:sp>
    </p:spTree>
    <p:extLst>
      <p:ext uri="{BB962C8B-B14F-4D97-AF65-F5344CB8AC3E}">
        <p14:creationId xmlns="" xmlns:p14="http://schemas.microsoft.com/office/powerpoint/2010/main" val="192794880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easynotecards.com/uploads/765/81/73f8d0c4_13a509a985f__8000_00000061.pn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2400" y="838200"/>
            <a:ext cx="3808730" cy="3569970"/>
          </a:xfrm>
          <a:prstGeom prst="rect">
            <a:avLst/>
          </a:prstGeom>
          <a:noFill/>
          <a:ln>
            <a:noFill/>
          </a:ln>
        </p:spPr>
      </p:pic>
      <p:pic>
        <p:nvPicPr>
          <p:cNvPr id="3" name="Picture 2" descr="http://diagnosis.hallym.ac.kr/multimedia/img/bok04_236p.gif"/>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75345" y="530225"/>
            <a:ext cx="4373245" cy="2067560"/>
          </a:xfrm>
          <a:prstGeom prst="rect">
            <a:avLst/>
          </a:prstGeom>
          <a:noFill/>
          <a:ln>
            <a:noFill/>
          </a:ln>
        </p:spPr>
      </p:pic>
      <p:pic>
        <p:nvPicPr>
          <p:cNvPr id="4" name="Picture 3" descr="http://anhvanykhoa.com/wp-content/uploads/2137_21_07_12_7_01_12-1.jpeg"/>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675345" y="3810000"/>
            <a:ext cx="3372167" cy="2492692"/>
          </a:xfrm>
          <a:prstGeom prst="rect">
            <a:avLst/>
          </a:prstGeom>
          <a:noFill/>
          <a:ln>
            <a:noFill/>
          </a:ln>
        </p:spPr>
      </p:pic>
      <p:sp>
        <p:nvSpPr>
          <p:cNvPr id="5" name="Rectangle 4"/>
          <p:cNvSpPr/>
          <p:nvPr/>
        </p:nvSpPr>
        <p:spPr>
          <a:xfrm>
            <a:off x="1676400" y="3924300"/>
            <a:ext cx="2133600" cy="369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hangingPunct="0"/>
            <a:r>
              <a:rPr lang="en" sz="1200" dirty="0">
                <a:latin typeface="Arial" pitchFamily="34" charset="0"/>
                <a:cs typeface="Arial" pitchFamily="34" charset="0"/>
              </a:rPr>
              <a:t>6-12 cm on </a:t>
            </a:r>
            <a:r>
              <a:rPr lang="en" sz="1200" dirty="0" err="1">
                <a:latin typeface="Arial" pitchFamily="34" charset="0"/>
                <a:cs typeface="Arial" pitchFamily="34" charset="0"/>
              </a:rPr>
              <a:t>the medioclav </a:t>
            </a:r>
            <a:r>
              <a:rPr lang="en" sz="1200" dirty="0">
                <a:latin typeface="Arial" pitchFamily="34" charset="0"/>
                <a:cs typeface="Arial" pitchFamily="34" charset="0"/>
              </a:rPr>
              <a:t>- </a:t>
            </a:r>
            <a:r>
              <a:rPr lang="en" sz="1200" dirty="0" err="1">
                <a:latin typeface="Arial" pitchFamily="34" charset="0"/>
                <a:cs typeface="Arial" pitchFamily="34" charset="0"/>
              </a:rPr>
              <a:t>cular </a:t>
            </a:r>
            <a:r>
              <a:rPr lang="en" sz="1200" dirty="0">
                <a:latin typeface="Arial" pitchFamily="34" charset="0"/>
                <a:cs typeface="Arial" pitchFamily="34" charset="0"/>
              </a:rPr>
              <a:t>line</a:t>
            </a:r>
            <a:endParaRPr lang="sr-Latn-CS" sz="1200" dirty="0">
              <a:latin typeface="Arial" pitchFamily="34" charset="0"/>
              <a:cs typeface="Arial" pitchFamily="34" charset="0"/>
            </a:endParaRPr>
          </a:p>
        </p:txBody>
      </p:sp>
      <p:sp>
        <p:nvSpPr>
          <p:cNvPr id="6" name="Rectangle 5"/>
          <p:cNvSpPr/>
          <p:nvPr/>
        </p:nvSpPr>
        <p:spPr>
          <a:xfrm>
            <a:off x="8047512" y="1447800"/>
            <a:ext cx="100107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hangingPunct="0"/>
            <a:r>
              <a:rPr lang="en" sz="900" dirty="0">
                <a:latin typeface="Arial" pitchFamily="34" charset="0"/>
                <a:cs typeface="Arial" pitchFamily="34" charset="0"/>
              </a:rPr>
              <a:t>6-12 cm on </a:t>
            </a:r>
            <a:r>
              <a:rPr lang="en" sz="900" dirty="0" err="1">
                <a:latin typeface="Arial" pitchFamily="34" charset="0"/>
                <a:cs typeface="Arial" pitchFamily="34" charset="0"/>
              </a:rPr>
              <a:t>the medioclav </a:t>
            </a:r>
            <a:r>
              <a:rPr lang="en" sz="900" dirty="0">
                <a:latin typeface="Arial" pitchFamily="34" charset="0"/>
                <a:cs typeface="Arial" pitchFamily="34" charset="0"/>
              </a:rPr>
              <a:t>- </a:t>
            </a:r>
            <a:r>
              <a:rPr lang="en" sz="900" dirty="0" err="1">
                <a:latin typeface="Arial" pitchFamily="34" charset="0"/>
                <a:cs typeface="Arial" pitchFamily="34" charset="0"/>
              </a:rPr>
              <a:t>cular </a:t>
            </a:r>
            <a:r>
              <a:rPr lang="en" sz="900" dirty="0">
                <a:latin typeface="Arial" pitchFamily="34" charset="0"/>
                <a:cs typeface="Arial" pitchFamily="34" charset="0"/>
              </a:rPr>
              <a:t>line</a:t>
            </a:r>
            <a:endParaRPr lang="sr-Latn-CS" sz="900" dirty="0">
              <a:latin typeface="Arial" pitchFamily="34" charset="0"/>
              <a:cs typeface="Arial" pitchFamily="34" charset="0"/>
            </a:endParaRPr>
          </a:p>
        </p:txBody>
      </p:sp>
      <p:sp>
        <p:nvSpPr>
          <p:cNvPr id="7" name="Rectangle 6"/>
          <p:cNvSpPr/>
          <p:nvPr/>
        </p:nvSpPr>
        <p:spPr>
          <a:xfrm>
            <a:off x="8134190" y="530225"/>
            <a:ext cx="914400" cy="5365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hangingPunct="0"/>
            <a:r>
              <a:rPr lang="en" sz="900" dirty="0">
                <a:latin typeface="Arial" pitchFamily="34" charset="0"/>
                <a:cs typeface="Arial" pitchFamily="34" charset="0"/>
              </a:rPr>
              <a:t>4-8 cm on the middle </a:t>
            </a:r>
            <a:r>
              <a:rPr lang="en" sz="900" dirty="0" err="1">
                <a:latin typeface="Arial" pitchFamily="34" charset="0"/>
                <a:cs typeface="Arial" pitchFamily="34" charset="0"/>
              </a:rPr>
              <a:t>sternal </a:t>
            </a:r>
            <a:r>
              <a:rPr lang="en" sz="900" dirty="0">
                <a:latin typeface="Arial" pitchFamily="34" charset="0"/>
                <a:cs typeface="Arial" pitchFamily="34" charset="0"/>
              </a:rPr>
              <a:t>line</a:t>
            </a:r>
            <a:endParaRPr lang="sr-Latn-CS" sz="900" dirty="0">
              <a:latin typeface="Arial" pitchFamily="34" charset="0"/>
              <a:cs typeface="Arial" pitchFamily="34" charset="0"/>
            </a:endParaRPr>
          </a:p>
        </p:txBody>
      </p:sp>
    </p:spTree>
    <p:extLst>
      <p:ext uri="{BB962C8B-B14F-4D97-AF65-F5344CB8AC3E}">
        <p14:creationId xmlns="" xmlns:p14="http://schemas.microsoft.com/office/powerpoint/2010/main" val="262704794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357188" y="-214313"/>
            <a:ext cx="8786812" cy="1143001"/>
          </a:xfrm>
        </p:spPr>
        <p:txBody>
          <a:bodyPr>
            <a:normAutofit/>
          </a:bodyPr>
          <a:lstStyle/>
          <a:p>
            <a:r>
              <a:rPr lang="en" sz="2400" b="1" dirty="0" smtClean="0">
                <a:latin typeface="Arial" charset="0"/>
                <a:cs typeface="Arial" charset="0"/>
              </a:rPr>
              <a:t>Determining the borders of the liver by percussion</a:t>
            </a:r>
            <a:endParaRPr lang="sr-Latn-CS" sz="2400" b="1" dirty="0" smtClean="0">
              <a:latin typeface="Arial" charset="0"/>
              <a:cs typeface="Arial" charset="0"/>
            </a:endParaRPr>
          </a:p>
        </p:txBody>
      </p:sp>
      <p:pic>
        <p:nvPicPr>
          <p:cNvPr id="49155" name="Content Placeholder 3" descr="slide-58-728.jpg"/>
          <p:cNvPicPr>
            <a:picLocks noGrp="1" noChangeAspect="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1214438" y="1285875"/>
            <a:ext cx="6396037" cy="5286375"/>
          </a:xfrm>
        </p:spPr>
      </p:pic>
      <p:sp>
        <p:nvSpPr>
          <p:cNvPr id="49156" name="Rectangle 4"/>
          <p:cNvSpPr>
            <a:spLocks noChangeArrowheads="1"/>
          </p:cNvSpPr>
          <p:nvPr/>
        </p:nvSpPr>
        <p:spPr bwMode="auto">
          <a:xfrm>
            <a:off x="3071813" y="1214438"/>
            <a:ext cx="3357562" cy="285750"/>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600" dirty="0">
                <a:cs typeface="Arial" charset="0"/>
              </a:rPr>
              <a:t>Percussion of </a:t>
            </a:r>
            <a:r>
              <a:rPr lang="en" sz="1600" dirty="0" smtClean="0">
                <a:cs typeface="Arial" charset="0"/>
              </a:rPr>
              <a:t>the CC </a:t>
            </a:r>
            <a:r>
              <a:rPr lang="en" sz="1600" dirty="0">
                <a:cs typeface="Arial" charset="0"/>
              </a:rPr>
              <a:t>diameter of the liver</a:t>
            </a:r>
            <a:endParaRPr lang="sr-Latn-CS" sz="1600" dirty="0">
              <a:cs typeface="Arial" charset="0"/>
            </a:endParaRPr>
          </a:p>
        </p:txBody>
      </p:sp>
      <p:sp>
        <p:nvSpPr>
          <p:cNvPr id="49157" name="Rectangle 5"/>
          <p:cNvSpPr>
            <a:spLocks noChangeArrowheads="1"/>
          </p:cNvSpPr>
          <p:nvPr/>
        </p:nvSpPr>
        <p:spPr bwMode="auto">
          <a:xfrm>
            <a:off x="4786313" y="2643188"/>
            <a:ext cx="2428875" cy="642937"/>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dirty="0">
                <a:cs typeface="Arial" charset="0"/>
              </a:rPr>
              <a:t>It is easier to determine the upper border of the liver (transition from </a:t>
            </a:r>
            <a:r>
              <a:rPr lang="en" sz="1200" dirty="0" err="1">
                <a:cs typeface="Arial" charset="0"/>
              </a:rPr>
              <a:t>sonorous </a:t>
            </a:r>
            <a:r>
              <a:rPr lang="en" sz="1200" dirty="0">
                <a:cs typeface="Arial" charset="0"/>
              </a:rPr>
              <a:t>to dark sound)</a:t>
            </a:r>
            <a:endParaRPr lang="sr-Latn-CS" sz="1200" dirty="0">
              <a:cs typeface="Arial" charset="0"/>
            </a:endParaRPr>
          </a:p>
        </p:txBody>
      </p:sp>
      <p:sp>
        <p:nvSpPr>
          <p:cNvPr id="49158" name="Rectangle 6"/>
          <p:cNvSpPr>
            <a:spLocks noChangeArrowheads="1"/>
          </p:cNvSpPr>
          <p:nvPr/>
        </p:nvSpPr>
        <p:spPr bwMode="auto">
          <a:xfrm>
            <a:off x="4786313" y="3429000"/>
            <a:ext cx="2571750" cy="642938"/>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dirty="0">
                <a:cs typeface="Arial" charset="0"/>
              </a:rPr>
              <a:t>Upper limit: transition from </a:t>
            </a:r>
            <a:r>
              <a:rPr lang="en" sz="1200" dirty="0" err="1">
                <a:cs typeface="Arial" charset="0"/>
              </a:rPr>
              <a:t>sonorous </a:t>
            </a:r>
            <a:r>
              <a:rPr lang="en" sz="1200" dirty="0">
                <a:cs typeface="Arial" charset="0"/>
              </a:rPr>
              <a:t>to dark sound at </a:t>
            </a:r>
            <a:r>
              <a:rPr lang="en" sz="1200" dirty="0" err="1">
                <a:cs typeface="Arial" charset="0"/>
              </a:rPr>
              <a:t>the medioclavicular </a:t>
            </a:r>
            <a:r>
              <a:rPr lang="en" sz="1200" dirty="0">
                <a:cs typeface="Arial" charset="0"/>
              </a:rPr>
              <a:t>line</a:t>
            </a:r>
            <a:endParaRPr lang="sr-Latn-CS" sz="1200" dirty="0">
              <a:cs typeface="Arial" charset="0"/>
            </a:endParaRPr>
          </a:p>
        </p:txBody>
      </p:sp>
      <p:sp>
        <p:nvSpPr>
          <p:cNvPr id="49159" name="Rectangle 7"/>
          <p:cNvSpPr>
            <a:spLocks noChangeArrowheads="1"/>
          </p:cNvSpPr>
          <p:nvPr/>
        </p:nvSpPr>
        <p:spPr bwMode="auto">
          <a:xfrm>
            <a:off x="4929188" y="4429125"/>
            <a:ext cx="2428875" cy="785813"/>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Lower border: percussion on the medioclavicular line below the umbilicus upwards until the appearance of dullness</a:t>
            </a:r>
            <a:endParaRPr lang="sr-Latn-CS" sz="1200">
              <a:cs typeface="Arial" charset="0"/>
            </a:endParaRPr>
          </a:p>
        </p:txBody>
      </p:sp>
      <p:sp>
        <p:nvSpPr>
          <p:cNvPr id="49160" name="Rectangle 8"/>
          <p:cNvSpPr>
            <a:spLocks noChangeArrowheads="1"/>
          </p:cNvSpPr>
          <p:nvPr/>
        </p:nvSpPr>
        <p:spPr bwMode="auto">
          <a:xfrm>
            <a:off x="4786313" y="5857875"/>
            <a:ext cx="2643187" cy="642938"/>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dirty="0">
                <a:cs typeface="Arial" charset="0"/>
              </a:rPr>
              <a:t>Normal KK diameter</a:t>
            </a:r>
          </a:p>
          <a:p>
            <a:pPr eaLnBrk="0" hangingPunct="0"/>
            <a:r>
              <a:rPr lang="en" sz="1200" dirty="0">
                <a:cs typeface="Arial" charset="0"/>
              </a:rPr>
              <a:t>liver on </a:t>
            </a:r>
            <a:r>
              <a:rPr lang="en" sz="1200" dirty="0" err="1">
                <a:cs typeface="Arial" charset="0"/>
              </a:rPr>
              <a:t>the medioclavicular </a:t>
            </a:r>
            <a:r>
              <a:rPr lang="en" sz="1200" dirty="0">
                <a:cs typeface="Arial" charset="0"/>
              </a:rPr>
              <a:t>line </a:t>
            </a:r>
            <a:r>
              <a:rPr lang="en" sz="1200" dirty="0" smtClean="0">
                <a:cs typeface="Arial" charset="0"/>
              </a:rPr>
              <a:t>6-12 cm</a:t>
            </a:r>
            <a:endParaRPr lang="sr-Latn-CS" sz="1200" dirty="0">
              <a:cs typeface="Arial" charset="0"/>
            </a:endParaRPr>
          </a:p>
        </p:txBody>
      </p:sp>
      <p:sp>
        <p:nvSpPr>
          <p:cNvPr id="49161" name="Rectangle 9"/>
          <p:cNvSpPr>
            <a:spLocks noChangeArrowheads="1"/>
          </p:cNvSpPr>
          <p:nvPr/>
        </p:nvSpPr>
        <p:spPr bwMode="auto">
          <a:xfrm>
            <a:off x="2428875" y="5357813"/>
            <a:ext cx="1714500" cy="642937"/>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DIAMETER OF THE LIVER where percutaneous dullness appears</a:t>
            </a:r>
            <a:endParaRPr lang="sr-Latn-CS" sz="1200">
              <a:cs typeface="Arial" charset="0"/>
            </a:endParaRPr>
          </a:p>
        </p:txBody>
      </p:sp>
      <p:sp>
        <p:nvSpPr>
          <p:cNvPr id="49162" name="Rectangle 10"/>
          <p:cNvSpPr>
            <a:spLocks noChangeArrowheads="1"/>
          </p:cNvSpPr>
          <p:nvPr/>
        </p:nvSpPr>
        <p:spPr bwMode="auto">
          <a:xfrm>
            <a:off x="4929188" y="1857375"/>
            <a:ext cx="2286000" cy="500063"/>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dirty="0">
                <a:cs typeface="Arial" charset="0"/>
              </a:rPr>
              <a:t>Assessment of </a:t>
            </a:r>
            <a:r>
              <a:rPr lang="en" sz="1200" dirty="0" smtClean="0">
                <a:cs typeface="Arial" charset="0"/>
              </a:rPr>
              <a:t>KK </a:t>
            </a:r>
            <a:r>
              <a:rPr lang="en" sz="1200" dirty="0">
                <a:cs typeface="Arial" charset="0"/>
              </a:rPr>
              <a:t>diameter</a:t>
            </a:r>
          </a:p>
          <a:p>
            <a:pPr eaLnBrk="0" hangingPunct="0"/>
            <a:r>
              <a:rPr lang="en" sz="1200" dirty="0">
                <a:cs typeface="Arial" charset="0"/>
              </a:rPr>
              <a:t>liver by percussion</a:t>
            </a:r>
            <a:endParaRPr lang="sr-Latn-CS" sz="1200" dirty="0">
              <a:cs typeface="Arial" charset="0"/>
            </a:endParaRPr>
          </a:p>
        </p:txBody>
      </p:sp>
    </p:spTree>
    <p:extLst>
      <p:ext uri="{BB962C8B-B14F-4D97-AF65-F5344CB8AC3E}">
        <p14:creationId xmlns="" xmlns:p14="http://schemas.microsoft.com/office/powerpoint/2010/main" val="41267946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8686800" cy="3416320"/>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PERCUSSION OF THE SPLEEN</a:t>
            </a:r>
          </a:p>
          <a:p>
            <a:pPr>
              <a:lnSpc>
                <a:spcPct val="150000"/>
              </a:lnSpc>
            </a:pPr>
            <a:endParaRPr lang="sr-Cyrl-RS" sz="1600" b="1" dirty="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A normal-sized spleen is not </a:t>
            </a:r>
            <a:r>
              <a:rPr lang="en" sz="1600" dirty="0" err="1" smtClean="0">
                <a:latin typeface="Arial" pitchFamily="34" charset="0"/>
                <a:cs typeface="Arial" pitchFamily="34" charset="0"/>
              </a:rPr>
              <a:t>palpable</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Its boundaries can then be determined only by percussion along the middle </a:t>
            </a:r>
            <a:r>
              <a:rPr lang="en" sz="1600" dirty="0" err="1" smtClean="0">
                <a:latin typeface="Arial" pitchFamily="34" charset="0"/>
                <a:cs typeface="Arial" pitchFamily="34" charset="0"/>
              </a:rPr>
              <a:t>axillary </a:t>
            </a:r>
            <a:r>
              <a:rPr lang="en" sz="1600" dirty="0" smtClean="0">
                <a:latin typeface="Arial" pitchFamily="34" charset="0"/>
                <a:cs typeface="Arial" pitchFamily="34" charset="0"/>
              </a:rPr>
              <a:t>line</a:t>
            </a:r>
          </a:p>
          <a:p>
            <a:pPr marL="285750" indent="-285750">
              <a:lnSpc>
                <a:spcPct val="150000"/>
              </a:lnSpc>
              <a:buFont typeface="Arial" pitchFamily="34" charset="0"/>
              <a:buChar char="•"/>
            </a:pPr>
            <a:r>
              <a:rPr lang="en" sz="1600" dirty="0">
                <a:latin typeface="Arial" charset="0"/>
                <a:cs typeface="Arial" charset="0"/>
              </a:rPr>
              <a:t>With the enlargement of the spleen, it increases downward and medially, the appearance </a:t>
            </a:r>
            <a:r>
              <a:rPr lang="en" sz="1600" dirty="0" err="1">
                <a:latin typeface="Arial" charset="0"/>
                <a:cs typeface="Arial" charset="0"/>
              </a:rPr>
              <a:t>of dullness </a:t>
            </a:r>
            <a:r>
              <a:rPr lang="en" sz="1600" dirty="0">
                <a:latin typeface="Arial" charset="0"/>
                <a:cs typeface="Arial" charset="0"/>
              </a:rPr>
              <a:t>instead of </a:t>
            </a:r>
            <a:r>
              <a:rPr lang="en" sz="1600" dirty="0" err="1">
                <a:latin typeface="Arial" charset="0"/>
                <a:cs typeface="Arial" charset="0"/>
              </a:rPr>
              <a:t>tympanism </a:t>
            </a:r>
            <a:r>
              <a:rPr lang="en" sz="1600" dirty="0">
                <a:latin typeface="Arial" charset="0"/>
                <a:cs typeface="Arial" charset="0"/>
              </a:rPr>
              <a:t>of the stomach</a:t>
            </a:r>
          </a:p>
          <a:p>
            <a:pPr marL="285750" indent="-285750">
              <a:lnSpc>
                <a:spcPct val="150000"/>
              </a:lnSpc>
              <a:buFont typeface="Arial" pitchFamily="34" charset="0"/>
              <a:buChar char="•"/>
            </a:pPr>
            <a:r>
              <a:rPr lang="en" sz="1600" dirty="0">
                <a:latin typeface="Arial" charset="0"/>
                <a:cs typeface="Arial" charset="0"/>
              </a:rPr>
              <a:t>Percussion cannot confirm enlargement, but only suspects the existence </a:t>
            </a:r>
            <a:r>
              <a:rPr lang="en" sz="1600" dirty="0" err="1">
                <a:latin typeface="Arial" charset="0"/>
                <a:cs typeface="Arial" charset="0"/>
              </a:rPr>
              <a:t>of splenomegaly</a:t>
            </a:r>
            <a:endParaRPr lang="sr-Cyrl-CS" sz="1600" dirty="0">
              <a:latin typeface="Arial" charset="0"/>
              <a:cs typeface="Arial" charset="0"/>
            </a:endParaRPr>
          </a:p>
          <a:p>
            <a:pPr marL="285750" indent="-285750">
              <a:lnSpc>
                <a:spcPct val="150000"/>
              </a:lnSpc>
              <a:buFont typeface="Arial" pitchFamily="34" charset="0"/>
              <a:buChar char="•"/>
            </a:pPr>
            <a:r>
              <a:rPr lang="en" sz="1600" dirty="0">
                <a:latin typeface="Arial" charset="0"/>
                <a:cs typeface="Arial" charset="0"/>
              </a:rPr>
              <a:t>There are two techniques for performing spleen percussion</a:t>
            </a:r>
            <a:endParaRPr lang="sr-Latn-CS" sz="1600" dirty="0">
              <a:latin typeface="Arial" charset="0"/>
              <a:cs typeface="Arial" charset="0"/>
            </a:endParaRPr>
          </a:p>
          <a:p>
            <a:pPr>
              <a:lnSpc>
                <a:spcPct val="150000"/>
              </a:lnSpc>
            </a:pPr>
            <a:endParaRPr lang="sr-Cyrl-RS" sz="1600" dirty="0">
              <a:latin typeface="Arial" pitchFamily="34" charset="0"/>
              <a:cs typeface="Arial" pitchFamily="34" charset="0"/>
            </a:endParaRPr>
          </a:p>
        </p:txBody>
      </p:sp>
      <p:pic>
        <p:nvPicPr>
          <p:cNvPr id="5" name="Picture 4" descr="https://classconnection.s3.amazonaws.com/721/flashcards/1193721/jpg/spleen_diagram21354057354901.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00400" y="3505200"/>
            <a:ext cx="2667000" cy="2895600"/>
          </a:xfrm>
          <a:prstGeom prst="rect">
            <a:avLst/>
          </a:prstGeom>
          <a:noFill/>
          <a:ln>
            <a:noFill/>
          </a:ln>
        </p:spPr>
      </p:pic>
      <p:sp>
        <p:nvSpPr>
          <p:cNvPr id="6" name="Rectangle 5"/>
          <p:cNvSpPr/>
          <p:nvPr/>
        </p:nvSpPr>
        <p:spPr>
          <a:xfrm>
            <a:off x="3352800" y="4267200"/>
            <a:ext cx="9144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900" b="1" dirty="0" smtClean="0">
                <a:solidFill>
                  <a:schemeClr val="tx1"/>
                </a:solidFill>
                <a:latin typeface="Arial" pitchFamily="34" charset="0"/>
                <a:cs typeface="Arial" pitchFamily="34" charset="0"/>
              </a:rPr>
              <a:t>Stomach</a:t>
            </a:r>
            <a:endParaRPr lang="sr-Cyrl-RS" sz="900" b="1" dirty="0">
              <a:solidFill>
                <a:schemeClr val="tx1"/>
              </a:solidFill>
              <a:latin typeface="Arial" pitchFamily="34" charset="0"/>
              <a:cs typeface="Arial" pitchFamily="34" charset="0"/>
            </a:endParaRPr>
          </a:p>
        </p:txBody>
      </p:sp>
      <p:sp>
        <p:nvSpPr>
          <p:cNvPr id="7" name="Rectangle 6"/>
          <p:cNvSpPr/>
          <p:nvPr/>
        </p:nvSpPr>
        <p:spPr>
          <a:xfrm>
            <a:off x="5105400" y="4470400"/>
            <a:ext cx="9144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900" b="1" dirty="0" smtClean="0">
                <a:solidFill>
                  <a:schemeClr val="tx1"/>
                </a:solidFill>
                <a:latin typeface="Arial" pitchFamily="34" charset="0"/>
                <a:cs typeface="Arial" pitchFamily="34" charset="0"/>
              </a:rPr>
              <a:t>Spleen</a:t>
            </a:r>
            <a:endParaRPr lang="sr-Cyrl-RS" sz="900" b="1" dirty="0">
              <a:solidFill>
                <a:schemeClr val="tx1"/>
              </a:solidFill>
              <a:latin typeface="Arial" pitchFamily="34" charset="0"/>
              <a:cs typeface="Arial" pitchFamily="34" charset="0"/>
            </a:endParaRPr>
          </a:p>
        </p:txBody>
      </p:sp>
    </p:spTree>
    <p:extLst>
      <p:ext uri="{BB962C8B-B14F-4D97-AF65-F5344CB8AC3E}">
        <p14:creationId xmlns="" xmlns:p14="http://schemas.microsoft.com/office/powerpoint/2010/main" val="5927760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descr="Perkusija slezine Niksonov metod.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a:xfrm>
            <a:off x="5105400" y="1084997"/>
            <a:ext cx="3214688" cy="2714625"/>
          </a:xfrm>
          <a:prstGeom prst="rect">
            <a:avLst/>
          </a:prstGeom>
        </p:spPr>
      </p:pic>
      <p:sp>
        <p:nvSpPr>
          <p:cNvPr id="3" name="Rectangle 2"/>
          <p:cNvSpPr/>
          <p:nvPr/>
        </p:nvSpPr>
        <p:spPr>
          <a:xfrm>
            <a:off x="97809" y="381000"/>
            <a:ext cx="4572000" cy="5878532"/>
          </a:xfrm>
          <a:prstGeom prst="rect">
            <a:avLst/>
          </a:prstGeom>
        </p:spPr>
        <p:txBody>
          <a:bodyPr>
            <a:spAutoFit/>
          </a:bodyPr>
          <a:lstStyle/>
          <a:p>
            <a:r>
              <a:rPr lang="en" sz="1600" b="1" dirty="0">
                <a:latin typeface="Arial" pitchFamily="34" charset="0"/>
                <a:cs typeface="Arial" pitchFamily="34" charset="0"/>
              </a:rPr>
              <a:t>PERCUSSION OF THE SPLEEN</a:t>
            </a:r>
          </a:p>
          <a:p>
            <a:endParaRPr lang="sr-Cyrl-RS" sz="1600" b="1" dirty="0" smtClean="0">
              <a:latin typeface="Arial" pitchFamily="34" charset="0"/>
              <a:cs typeface="Arial" pitchFamily="34" charset="0"/>
            </a:endParaRPr>
          </a:p>
          <a:p>
            <a:r>
              <a:rPr lang="en" sz="1600" b="1" dirty="0" err="1" smtClean="0">
                <a:latin typeface="Arial" pitchFamily="34" charset="0"/>
                <a:cs typeface="Arial" pitchFamily="34" charset="0"/>
              </a:rPr>
              <a:t>Nixon </a:t>
            </a:r>
            <a:r>
              <a:rPr lang="en" sz="1600" b="1" dirty="0" smtClean="0">
                <a:latin typeface="Arial" pitchFamily="34" charset="0"/>
                <a:cs typeface="Arial" pitchFamily="34" charset="0"/>
              </a:rPr>
              <a:t>'s </a:t>
            </a:r>
            <a:r>
              <a:rPr lang="en" sz="1600" b="1" dirty="0">
                <a:latin typeface="Arial" pitchFamily="34" charset="0"/>
                <a:cs typeface="Arial" pitchFamily="34" charset="0"/>
              </a:rPr>
              <a:t>method</a:t>
            </a:r>
          </a:p>
          <a:p>
            <a:endParaRPr lang="sr-Cyrl-CS" sz="1600" dirty="0">
              <a:latin typeface="Arial" pitchFamily="34" charset="0"/>
              <a:cs typeface="Arial" pitchFamily="34" charset="0"/>
            </a:endParaRPr>
          </a:p>
          <a:p>
            <a:pPr marL="285750" indent="-285750">
              <a:buFont typeface="Arial" pitchFamily="34" charset="0"/>
              <a:buChar char="•"/>
            </a:pPr>
            <a:r>
              <a:rPr lang="en" sz="1600" dirty="0">
                <a:latin typeface="Arial" pitchFamily="34" charset="0"/>
                <a:cs typeface="Arial" pitchFamily="34" charset="0"/>
              </a:rPr>
              <a:t>Right lateral </a:t>
            </a:r>
            <a:r>
              <a:rPr lang="en" sz="1600" dirty="0" err="1">
                <a:latin typeface="Arial" pitchFamily="34" charset="0"/>
                <a:cs typeface="Arial" pitchFamily="34" charset="0"/>
              </a:rPr>
              <a:t>decubitus</a:t>
            </a:r>
            <a:endParaRPr lang="sr-Cyrl-CS" sz="1600" dirty="0">
              <a:latin typeface="Arial" pitchFamily="34" charset="0"/>
              <a:cs typeface="Arial" pitchFamily="34" charset="0"/>
            </a:endParaRPr>
          </a:p>
          <a:p>
            <a:pPr marL="285750" indent="-285750">
              <a:buFont typeface="Arial" pitchFamily="34" charset="0"/>
              <a:buChar char="•"/>
            </a:pPr>
            <a:endParaRPr lang="sr-Cyrl-CS" sz="1600" dirty="0">
              <a:latin typeface="Arial" pitchFamily="34" charset="0"/>
              <a:cs typeface="Arial" pitchFamily="34" charset="0"/>
            </a:endParaRPr>
          </a:p>
          <a:p>
            <a:pPr marL="285750" indent="-285750">
              <a:buFont typeface="Arial" pitchFamily="34" charset="0"/>
              <a:buChar char="•"/>
            </a:pPr>
            <a:r>
              <a:rPr lang="en" sz="1600" dirty="0">
                <a:latin typeface="Arial" pitchFamily="34" charset="0"/>
                <a:cs typeface="Arial" pitchFamily="34" charset="0"/>
              </a:rPr>
              <a:t>≤ </a:t>
            </a:r>
            <a:r>
              <a:rPr lang="en" sz="1600" dirty="0" smtClean="0">
                <a:latin typeface="Arial" pitchFamily="34" charset="0"/>
                <a:cs typeface="Arial" pitchFamily="34" charset="0"/>
              </a:rPr>
              <a:t>8 cm</a:t>
            </a:r>
          </a:p>
          <a:p>
            <a:pPr marL="285750" indent="-285750">
              <a:buFont typeface="Arial" pitchFamily="34" charset="0"/>
              <a:buChar char="•"/>
            </a:pPr>
            <a:endParaRPr lang="sr-Cyrl-C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a:latin typeface="Arial" charset="0"/>
                <a:cs typeface="Arial" charset="0"/>
              </a:rPr>
              <a:t>Percussion of the lower left field of the anterior chest wall between </a:t>
            </a:r>
            <a:r>
              <a:rPr lang="en" sz="1600" dirty="0" err="1">
                <a:latin typeface="Arial" charset="0"/>
                <a:cs typeface="Arial" charset="0"/>
              </a:rPr>
              <a:t>percussion</a:t>
            </a:r>
            <a:r>
              <a:rPr lang="en" sz="1600" dirty="0">
                <a:latin typeface="Arial" charset="0"/>
                <a:cs typeface="Arial" charset="0"/>
              </a:rPr>
              <a:t> </a:t>
            </a:r>
            <a:r>
              <a:rPr lang="en" sz="1600" dirty="0" err="1">
                <a:latin typeface="Arial" charset="0"/>
                <a:cs typeface="Arial" charset="0"/>
              </a:rPr>
              <a:t>sonority </a:t>
            </a:r>
            <a:r>
              <a:rPr lang="en" sz="1600" dirty="0">
                <a:latin typeface="Arial" charset="0"/>
                <a:cs typeface="Arial" charset="0"/>
              </a:rPr>
              <a:t>of lungs (6th </a:t>
            </a:r>
            <a:r>
              <a:rPr lang="en" sz="1600" dirty="0" err="1" smtClean="0">
                <a:latin typeface="Arial" charset="0"/>
                <a:cs typeface="Arial" charset="0"/>
              </a:rPr>
              <a:t>intercostal </a:t>
            </a:r>
            <a:r>
              <a:rPr lang="en" sz="1600" dirty="0" smtClean="0">
                <a:latin typeface="Arial" charset="0"/>
                <a:cs typeface="Arial" charset="0"/>
              </a:rPr>
              <a:t>space) </a:t>
            </a:r>
            <a:r>
              <a:rPr lang="en" sz="1600" dirty="0">
                <a:latin typeface="Arial" charset="0"/>
                <a:cs typeface="Arial" charset="0"/>
              </a:rPr>
              <a:t>and </a:t>
            </a:r>
            <a:r>
              <a:rPr lang="en" sz="1600" dirty="0" err="1">
                <a:latin typeface="Arial" charset="0"/>
                <a:cs typeface="Arial" charset="0"/>
              </a:rPr>
              <a:t>rib </a:t>
            </a:r>
            <a:r>
              <a:rPr lang="en" sz="1600" dirty="0">
                <a:latin typeface="Arial" charset="0"/>
                <a:cs typeface="Arial" charset="0"/>
              </a:rPr>
              <a:t>arch ( </a:t>
            </a:r>
            <a:r>
              <a:rPr lang="en" sz="1600" dirty="0" err="1">
                <a:latin typeface="Arial" charset="0"/>
                <a:cs typeface="Arial" charset="0"/>
              </a:rPr>
              <a:t>Traube's</a:t>
            </a:r>
            <a:r>
              <a:rPr lang="en" sz="1600" dirty="0">
                <a:latin typeface="Arial" charset="0"/>
                <a:cs typeface="Arial" charset="0"/>
              </a:rPr>
              <a:t> space)</a:t>
            </a:r>
          </a:p>
          <a:p>
            <a:pPr marL="285750" indent="-285750">
              <a:lnSpc>
                <a:spcPct val="150000"/>
              </a:lnSpc>
              <a:buFont typeface="Arial" pitchFamily="34" charset="0"/>
              <a:buChar char="•"/>
            </a:pPr>
            <a:r>
              <a:rPr lang="en" sz="1600" dirty="0">
                <a:latin typeface="Arial" charset="0"/>
                <a:cs typeface="Arial" charset="0"/>
              </a:rPr>
              <a:t>It is percussed towards the lateral part </a:t>
            </a:r>
            <a:r>
              <a:rPr lang="en" sz="1600" dirty="0" smtClean="0">
                <a:latin typeface="Arial" charset="0"/>
                <a:cs typeface="Arial" charset="0"/>
              </a:rPr>
              <a:t>of the chest, </a:t>
            </a:r>
            <a:r>
              <a:rPr lang="en" sz="1600" dirty="0">
                <a:latin typeface="Arial" charset="0"/>
                <a:cs typeface="Arial" charset="0"/>
              </a:rPr>
              <a:t>if </a:t>
            </a:r>
            <a:r>
              <a:rPr lang="en" sz="1600" dirty="0" err="1">
                <a:latin typeface="Arial" charset="0"/>
                <a:cs typeface="Arial" charset="0"/>
              </a:rPr>
              <a:t>it persists</a:t>
            </a:r>
            <a:r>
              <a:rPr lang="en" sz="1600" dirty="0">
                <a:latin typeface="Arial" charset="0"/>
                <a:cs typeface="Arial" charset="0"/>
              </a:rPr>
              <a:t> </a:t>
            </a:r>
            <a:r>
              <a:rPr lang="en" sz="1600" dirty="0" err="1">
                <a:latin typeface="Arial" charset="0"/>
                <a:cs typeface="Arial" charset="0"/>
              </a:rPr>
              <a:t>tympanism </a:t>
            </a:r>
            <a:r>
              <a:rPr lang="en" sz="1600" dirty="0">
                <a:latin typeface="Arial" charset="0"/>
                <a:cs typeface="Arial" charset="0"/>
              </a:rPr>
              <a:t>is unlikely to be an enlarged spleen</a:t>
            </a:r>
            <a:endParaRPr lang="sr-Latn-CS" sz="1600" dirty="0">
              <a:latin typeface="Arial" charset="0"/>
              <a:cs typeface="Arial" charset="0"/>
            </a:endParaRPr>
          </a:p>
          <a:p>
            <a:pPr>
              <a:lnSpc>
                <a:spcPct val="150000"/>
              </a:lnSpc>
            </a:pPr>
            <a:endParaRPr lang="sr-Latn-CS" sz="1600" dirty="0">
              <a:latin typeface="Arial" pitchFamily="34" charset="0"/>
              <a:cs typeface="Arial" pitchFamily="34" charset="0"/>
            </a:endParaRPr>
          </a:p>
        </p:txBody>
      </p:sp>
      <p:sp>
        <p:nvSpPr>
          <p:cNvPr id="4" name="Rounded Rectangle 3"/>
          <p:cNvSpPr/>
          <p:nvPr/>
        </p:nvSpPr>
        <p:spPr>
          <a:xfrm>
            <a:off x="6858000" y="533400"/>
            <a:ext cx="1219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600" dirty="0" err="1" smtClean="0">
                <a:latin typeface="Arial" pitchFamily="34" charset="0"/>
                <a:cs typeface="Arial" pitchFamily="34" charset="0"/>
              </a:rPr>
              <a:t>gloom</a:t>
            </a:r>
            <a:endParaRPr lang="sr-Cyrl-RS" sz="1600" dirty="0" smtClean="0">
              <a:latin typeface="Arial" pitchFamily="34" charset="0"/>
              <a:cs typeface="Arial" pitchFamily="34" charset="0"/>
            </a:endParaRPr>
          </a:p>
          <a:p>
            <a:pPr algn="ctr"/>
            <a:r>
              <a:rPr lang="en" sz="1600" dirty="0" smtClean="0">
                <a:latin typeface="Arial" pitchFamily="34" charset="0"/>
                <a:cs typeface="Arial" pitchFamily="34" charset="0"/>
              </a:rPr>
              <a:t>8 cm</a:t>
            </a:r>
            <a:endParaRPr lang="sr-Cyrl-RS" sz="1600" dirty="0">
              <a:latin typeface="Arial" pitchFamily="34" charset="0"/>
              <a:cs typeface="Arial" pitchFamily="34" charset="0"/>
            </a:endParaRPr>
          </a:p>
        </p:txBody>
      </p:sp>
      <p:pic>
        <p:nvPicPr>
          <p:cNvPr id="5" name="Picture 4" descr="https://i.ytimg.com/vi/PIaYziELuU0/hqdefault.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410200" y="4114800"/>
            <a:ext cx="3352800" cy="2514600"/>
          </a:xfrm>
          <a:prstGeom prst="rect">
            <a:avLst/>
          </a:prstGeom>
          <a:noFill/>
          <a:ln>
            <a:noFill/>
          </a:ln>
        </p:spPr>
      </p:pic>
    </p:spTree>
    <p:extLst>
      <p:ext uri="{BB962C8B-B14F-4D97-AF65-F5344CB8AC3E}">
        <p14:creationId xmlns="" xmlns:p14="http://schemas.microsoft.com/office/powerpoint/2010/main" val="228492757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normAutofit/>
          </a:bodyPr>
          <a:lstStyle/>
          <a:p>
            <a:r>
              <a:rPr lang="en" sz="2000" b="1" dirty="0" smtClean="0">
                <a:latin typeface="Arial" charset="0"/>
                <a:cs typeface="Arial" charset="0"/>
              </a:rPr>
              <a:t>Percussion of the spleen</a:t>
            </a:r>
            <a:endParaRPr lang="sr-Latn-CS" sz="2000" b="1" dirty="0" smtClean="0"/>
          </a:p>
        </p:txBody>
      </p:sp>
      <p:pic>
        <p:nvPicPr>
          <p:cNvPr id="53251" name="Content Placeholder 5" descr="slide-44-728.jpg 1.jpg"/>
          <p:cNvPicPr>
            <a:picLocks noGrp="1" noChangeAspect="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2428875" y="2286000"/>
            <a:ext cx="4643438" cy="3714750"/>
          </a:xfrm>
        </p:spPr>
      </p:pic>
      <p:sp>
        <p:nvSpPr>
          <p:cNvPr id="53252" name="Rectangle 6"/>
          <p:cNvSpPr>
            <a:spLocks noChangeArrowheads="1"/>
          </p:cNvSpPr>
          <p:nvPr/>
        </p:nvSpPr>
        <p:spPr bwMode="auto">
          <a:xfrm>
            <a:off x="214313" y="4071938"/>
            <a:ext cx="2214562" cy="357187"/>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Anterior axillary line</a:t>
            </a:r>
            <a:endParaRPr lang="sr-Latn-CS" sz="1200">
              <a:cs typeface="Arial" charset="0"/>
            </a:endParaRPr>
          </a:p>
        </p:txBody>
      </p:sp>
      <p:sp>
        <p:nvSpPr>
          <p:cNvPr id="53253" name="Rectangle 7"/>
          <p:cNvSpPr>
            <a:spLocks noChangeArrowheads="1"/>
          </p:cNvSpPr>
          <p:nvPr/>
        </p:nvSpPr>
        <p:spPr bwMode="auto">
          <a:xfrm>
            <a:off x="285750" y="4643438"/>
            <a:ext cx="2071688" cy="357187"/>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Mid axillary line</a:t>
            </a:r>
            <a:endParaRPr lang="sr-Latn-CS" sz="1200">
              <a:cs typeface="Arial" charset="0"/>
            </a:endParaRPr>
          </a:p>
        </p:txBody>
      </p:sp>
      <p:sp>
        <p:nvSpPr>
          <p:cNvPr id="53254" name="Rectangle 8"/>
          <p:cNvSpPr>
            <a:spLocks noChangeArrowheads="1"/>
          </p:cNvSpPr>
          <p:nvPr/>
        </p:nvSpPr>
        <p:spPr bwMode="auto">
          <a:xfrm>
            <a:off x="285750" y="5357813"/>
            <a:ext cx="2071688" cy="357187"/>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Normal spleen</a:t>
            </a:r>
            <a:endParaRPr lang="sr-Latn-CS" sz="1200">
              <a:cs typeface="Arial" charset="0"/>
            </a:endParaRPr>
          </a:p>
        </p:txBody>
      </p:sp>
    </p:spTree>
    <p:extLst>
      <p:ext uri="{BB962C8B-B14F-4D97-AF65-F5344CB8AC3E}">
        <p14:creationId xmlns="" xmlns:p14="http://schemas.microsoft.com/office/powerpoint/2010/main" val="26365918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normAutofit/>
          </a:bodyPr>
          <a:lstStyle/>
          <a:p>
            <a:r>
              <a:rPr lang="en" sz="2000" b="1" dirty="0" smtClean="0">
                <a:latin typeface="Arial" charset="0"/>
                <a:cs typeface="Arial" charset="0"/>
              </a:rPr>
              <a:t>Percussion of the spleen</a:t>
            </a:r>
            <a:endParaRPr lang="sr-Latn-CS" sz="2000" b="1" dirty="0" smtClean="0"/>
          </a:p>
        </p:txBody>
      </p:sp>
      <p:pic>
        <p:nvPicPr>
          <p:cNvPr id="54275" name="Content Placeholder 3" descr="slide-45-728.jpg 1.jpg"/>
          <p:cNvPicPr>
            <a:picLocks noGrp="1" noChangeAspect="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2286000" y="2481263"/>
            <a:ext cx="4071938" cy="3733800"/>
          </a:xfrm>
        </p:spPr>
      </p:pic>
      <p:sp>
        <p:nvSpPr>
          <p:cNvPr id="54276" name="Rectangle 4"/>
          <p:cNvSpPr>
            <a:spLocks noChangeArrowheads="1"/>
          </p:cNvSpPr>
          <p:nvPr/>
        </p:nvSpPr>
        <p:spPr bwMode="auto">
          <a:xfrm>
            <a:off x="0" y="4286250"/>
            <a:ext cx="2214563" cy="357188"/>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Anterior axillary line</a:t>
            </a:r>
            <a:endParaRPr lang="sr-Latn-CS" sz="1200">
              <a:cs typeface="Arial" charset="0"/>
            </a:endParaRPr>
          </a:p>
        </p:txBody>
      </p:sp>
      <p:sp>
        <p:nvSpPr>
          <p:cNvPr id="54277" name="Rectangle 5"/>
          <p:cNvSpPr>
            <a:spLocks noChangeArrowheads="1"/>
          </p:cNvSpPr>
          <p:nvPr/>
        </p:nvSpPr>
        <p:spPr bwMode="auto">
          <a:xfrm>
            <a:off x="142875" y="4857750"/>
            <a:ext cx="2071688" cy="357188"/>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Mid axillary line</a:t>
            </a:r>
            <a:endParaRPr lang="sr-Latn-CS" sz="1200">
              <a:cs typeface="Arial" charset="0"/>
            </a:endParaRPr>
          </a:p>
        </p:txBody>
      </p:sp>
      <p:sp>
        <p:nvSpPr>
          <p:cNvPr id="54278" name="Rectangle 7"/>
          <p:cNvSpPr>
            <a:spLocks noChangeArrowheads="1"/>
          </p:cNvSpPr>
          <p:nvPr/>
        </p:nvSpPr>
        <p:spPr bwMode="auto">
          <a:xfrm>
            <a:off x="285750" y="5357813"/>
            <a:ext cx="2071688" cy="357187"/>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Splenomegaly</a:t>
            </a:r>
            <a:endParaRPr lang="sr-Latn-CS" sz="1200">
              <a:cs typeface="Arial" charset="0"/>
            </a:endParaRPr>
          </a:p>
        </p:txBody>
      </p:sp>
    </p:spTree>
    <p:extLst>
      <p:ext uri="{BB962C8B-B14F-4D97-AF65-F5344CB8AC3E}">
        <p14:creationId xmlns="" xmlns:p14="http://schemas.microsoft.com/office/powerpoint/2010/main" val="97929666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pPr>
              <a:defRPr/>
            </a:pPr>
            <a:r>
              <a:rPr lang="en" sz="2400" b="1" dirty="0" smtClean="0">
                <a:latin typeface="Arial" pitchFamily="34" charset="0"/>
                <a:cs typeface="Arial" pitchFamily="34" charset="0"/>
              </a:rPr>
              <a:t>Quadrants and regions of the abdomen</a:t>
            </a:r>
            <a:endParaRPr lang="sr-Latn-CS" sz="2400" b="1" dirty="0">
              <a:latin typeface="Arial" pitchFamily="34" charset="0"/>
              <a:cs typeface="Arial" pitchFamily="34" charset="0"/>
            </a:endParaRPr>
          </a:p>
        </p:txBody>
      </p:sp>
      <p:sp>
        <p:nvSpPr>
          <p:cNvPr id="8195" name="Content Placeholder 2"/>
          <p:cNvSpPr>
            <a:spLocks noGrp="1"/>
          </p:cNvSpPr>
          <p:nvPr>
            <p:ph idx="1"/>
          </p:nvPr>
        </p:nvSpPr>
        <p:spPr/>
        <p:txBody>
          <a:bodyPr/>
          <a:lstStyle/>
          <a:p>
            <a:endParaRPr lang="sr-Latn-CS" smtClean="0"/>
          </a:p>
        </p:txBody>
      </p:sp>
      <p:pic>
        <p:nvPicPr>
          <p:cNvPr id="8196" name="Picture 7" descr="f21-06-X324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7658" y="1204912"/>
            <a:ext cx="7696200" cy="4470400"/>
          </a:xfrm>
          <a:prstGeom prst="rect">
            <a:avLst/>
          </a:prstGeom>
          <a:noFill/>
          <a:ln w="38100">
            <a:solidFill>
              <a:schemeClr val="tx2"/>
            </a:solidFill>
            <a:miter lim="800000"/>
            <a:headEnd/>
            <a:tailEnd/>
          </a:ln>
          <a:extLst>
            <a:ext uri="{909E8E84-426E-40DD-AFC4-6F175D3DCCD1}">
              <a14:hiddenFill xmlns="" xmlns:a14="http://schemas.microsoft.com/office/drawing/2010/main">
                <a:solidFill>
                  <a:srgbClr val="FFFFFF"/>
                </a:solidFill>
              </a14:hiddenFill>
            </a:ext>
          </a:extLst>
        </p:spPr>
      </p:pic>
      <p:sp>
        <p:nvSpPr>
          <p:cNvPr id="5" name="Rectangle 4"/>
          <p:cNvSpPr/>
          <p:nvPr/>
        </p:nvSpPr>
        <p:spPr>
          <a:xfrm>
            <a:off x="2071688" y="3581400"/>
            <a:ext cx="571500" cy="2143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 sz="1600" dirty="0">
                <a:latin typeface="Arial" pitchFamily="34" charset="0"/>
                <a:cs typeface="Arial" pitchFamily="34" charset="0"/>
              </a:rPr>
              <a:t>GDK</a:t>
            </a:r>
            <a:endParaRPr lang="sr-Latn-CS" sz="1600" dirty="0">
              <a:latin typeface="Arial" pitchFamily="34" charset="0"/>
              <a:cs typeface="Arial" pitchFamily="34" charset="0"/>
            </a:endParaRPr>
          </a:p>
        </p:txBody>
      </p:sp>
      <p:sp>
        <p:nvSpPr>
          <p:cNvPr id="6" name="Rectangle 5"/>
          <p:cNvSpPr/>
          <p:nvPr/>
        </p:nvSpPr>
        <p:spPr>
          <a:xfrm>
            <a:off x="3235517" y="3545681"/>
            <a:ext cx="642937"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 dirty="0"/>
              <a:t>GLK</a:t>
            </a:r>
            <a:endParaRPr lang="sr-Latn-CS" dirty="0"/>
          </a:p>
        </p:txBody>
      </p:sp>
      <p:sp>
        <p:nvSpPr>
          <p:cNvPr id="7" name="Rectangle 6"/>
          <p:cNvSpPr/>
          <p:nvPr/>
        </p:nvSpPr>
        <p:spPr>
          <a:xfrm>
            <a:off x="2071688" y="4267200"/>
            <a:ext cx="571500" cy="21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 sz="1400" dirty="0">
                <a:latin typeface="Arial" pitchFamily="34" charset="0"/>
                <a:cs typeface="Arial" pitchFamily="34" charset="0"/>
              </a:rPr>
              <a:t>DDK</a:t>
            </a:r>
            <a:endParaRPr lang="sr-Latn-CS" sz="1400" dirty="0">
              <a:latin typeface="Arial" pitchFamily="34" charset="0"/>
              <a:cs typeface="Arial" pitchFamily="34" charset="0"/>
            </a:endParaRPr>
          </a:p>
        </p:txBody>
      </p:sp>
      <p:sp>
        <p:nvSpPr>
          <p:cNvPr id="8" name="Rectangle 7"/>
          <p:cNvSpPr/>
          <p:nvPr/>
        </p:nvSpPr>
        <p:spPr>
          <a:xfrm>
            <a:off x="3201507" y="4296698"/>
            <a:ext cx="571500" cy="21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 sz="1400" dirty="0">
                <a:latin typeface="Arial" pitchFamily="34" charset="0"/>
                <a:cs typeface="Arial" pitchFamily="34" charset="0"/>
              </a:rPr>
              <a:t>DLC</a:t>
            </a:r>
            <a:endParaRPr lang="sr-Latn-CS" sz="1400" dirty="0">
              <a:latin typeface="Arial" pitchFamily="34" charset="0"/>
              <a:cs typeface="Arial" pitchFamily="34" charset="0"/>
            </a:endParaRPr>
          </a:p>
        </p:txBody>
      </p:sp>
      <p:sp>
        <p:nvSpPr>
          <p:cNvPr id="3" name="Rounded Rectangle 2"/>
          <p:cNvSpPr/>
          <p:nvPr/>
        </p:nvSpPr>
        <p:spPr>
          <a:xfrm>
            <a:off x="2071688" y="5389728"/>
            <a:ext cx="1806766"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b="1" dirty="0" smtClean="0">
                <a:latin typeface="Arial" pitchFamily="34" charset="0"/>
                <a:cs typeface="Arial" pitchFamily="34" charset="0"/>
              </a:rPr>
              <a:t>Abdominal quadrants</a:t>
            </a:r>
            <a:endParaRPr lang="sr-Cyrl-RS" b="1" dirty="0">
              <a:latin typeface="Arial" pitchFamily="34" charset="0"/>
              <a:cs typeface="Arial" pitchFamily="34" charset="0"/>
            </a:endParaRPr>
          </a:p>
        </p:txBody>
      </p:sp>
      <p:sp>
        <p:nvSpPr>
          <p:cNvPr id="9" name="Rectangle 8"/>
          <p:cNvSpPr/>
          <p:nvPr/>
        </p:nvSpPr>
        <p:spPr>
          <a:xfrm>
            <a:off x="4699000" y="4235856"/>
            <a:ext cx="3459458" cy="1061829"/>
          </a:xfrm>
          <a:prstGeom prst="rect">
            <a:avLst/>
          </a:prstGeom>
        </p:spPr>
        <p:txBody>
          <a:bodyPr wrap="square">
            <a:spAutoFit/>
          </a:bodyPr>
          <a:lstStyle/>
          <a:p>
            <a:pPr>
              <a:lnSpc>
                <a:spcPct val="150000"/>
              </a:lnSpc>
            </a:pPr>
            <a:r>
              <a:rPr lang="en" sz="1400" b="1" dirty="0">
                <a:latin typeface="Arial" pitchFamily="34" charset="0"/>
                <a:cs typeface="Arial" pitchFamily="34" charset="0"/>
              </a:rPr>
              <a:t>Topographic division of the abdomen:</a:t>
            </a:r>
          </a:p>
          <a:p>
            <a:pPr marL="285750" indent="-285750">
              <a:lnSpc>
                <a:spcPct val="150000"/>
              </a:lnSpc>
              <a:buFont typeface="Arial" pitchFamily="34" charset="0"/>
              <a:buChar char="•"/>
            </a:pPr>
            <a:r>
              <a:rPr lang="en" sz="1400" dirty="0">
                <a:latin typeface="Arial" pitchFamily="34" charset="0"/>
                <a:cs typeface="Arial" pitchFamily="34" charset="0"/>
              </a:rPr>
              <a:t>Two horizontal lines</a:t>
            </a:r>
          </a:p>
          <a:p>
            <a:pPr marL="285750" indent="-285750">
              <a:lnSpc>
                <a:spcPct val="150000"/>
              </a:lnSpc>
              <a:buFont typeface="Arial" pitchFamily="34" charset="0"/>
              <a:buChar char="•"/>
            </a:pPr>
            <a:r>
              <a:rPr lang="en" sz="1400" dirty="0">
                <a:latin typeface="Arial" pitchFamily="34" charset="0"/>
                <a:cs typeface="Arial" pitchFamily="34" charset="0"/>
              </a:rPr>
              <a:t>Two vertical lines</a:t>
            </a:r>
          </a:p>
        </p:txBody>
      </p:sp>
    </p:spTree>
    <p:extLst>
      <p:ext uri="{BB962C8B-B14F-4D97-AF65-F5344CB8AC3E}">
        <p14:creationId xmlns="" xmlns:p14="http://schemas.microsoft.com/office/powerpoint/2010/main" val="300263634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8305800" cy="4154984"/>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Percussion of the spleen</a:t>
            </a:r>
          </a:p>
          <a:p>
            <a:pPr>
              <a:lnSpc>
                <a:spcPct val="150000"/>
              </a:lnSpc>
            </a:pPr>
            <a:r>
              <a:rPr lang="en" sz="1600" b="1" dirty="0" err="1" smtClean="0">
                <a:latin typeface="Arial" pitchFamily="34" charset="0"/>
                <a:cs typeface="Arial" pitchFamily="34" charset="0"/>
              </a:rPr>
              <a:t>Castell </a:t>
            </a:r>
            <a:r>
              <a:rPr lang="en" sz="1600" b="1" dirty="0" smtClean="0">
                <a:latin typeface="Arial" pitchFamily="34" charset="0"/>
                <a:cs typeface="Arial" pitchFamily="34" charset="0"/>
              </a:rPr>
              <a:t>'s method</a:t>
            </a:r>
          </a:p>
          <a:p>
            <a:pPr>
              <a:lnSpc>
                <a:spcPct val="150000"/>
              </a:lnSpc>
            </a:pPr>
            <a:endParaRPr lang="sr-Cyrl-RS" sz="1600" b="1" dirty="0" smtClean="0">
              <a:latin typeface="Arial" pitchFamily="34" charset="0"/>
              <a:cs typeface="Arial" pitchFamily="34" charset="0"/>
            </a:endParaRPr>
          </a:p>
          <a:p>
            <a:pPr marL="285750" indent="-285750">
              <a:lnSpc>
                <a:spcPct val="150000"/>
              </a:lnSpc>
              <a:buFont typeface="Arial" pitchFamily="34" charset="0"/>
              <a:buChar char="•"/>
            </a:pPr>
            <a:r>
              <a:rPr lang="en" sz="1600" dirty="0">
                <a:latin typeface="Arial" charset="0"/>
                <a:cs typeface="Arial" charset="0"/>
              </a:rPr>
              <a:t>Percussion of the last </a:t>
            </a:r>
            <a:r>
              <a:rPr lang="en" sz="1600" dirty="0" err="1" smtClean="0">
                <a:latin typeface="Arial" charset="0"/>
                <a:cs typeface="Arial" charset="0"/>
              </a:rPr>
              <a:t>intercostal </a:t>
            </a:r>
            <a:r>
              <a:rPr lang="en" sz="1600" dirty="0" smtClean="0">
                <a:latin typeface="Arial" charset="0"/>
                <a:cs typeface="Arial" charset="0"/>
              </a:rPr>
              <a:t>space </a:t>
            </a:r>
            <a:r>
              <a:rPr lang="en" sz="1600" dirty="0">
                <a:latin typeface="Arial" charset="0"/>
                <a:cs typeface="Arial" charset="0"/>
              </a:rPr>
              <a:t>on the left anterior </a:t>
            </a:r>
            <a:r>
              <a:rPr lang="en" sz="1600" dirty="0" err="1">
                <a:latin typeface="Arial" charset="0"/>
                <a:cs typeface="Arial" charset="0"/>
              </a:rPr>
              <a:t>axillary </a:t>
            </a:r>
            <a:r>
              <a:rPr lang="en" sz="1600" dirty="0">
                <a:latin typeface="Arial" charset="0"/>
                <a:cs typeface="Arial" charset="0"/>
              </a:rPr>
              <a:t>line </a:t>
            </a:r>
            <a:r>
              <a:rPr lang="en" sz="1600" dirty="0" smtClean="0">
                <a:latin typeface="Arial" charset="0"/>
                <a:cs typeface="Arial" charset="0"/>
              </a:rPr>
              <a:t>, </a:t>
            </a:r>
            <a:r>
              <a:rPr lang="en" sz="1600" dirty="0">
                <a:latin typeface="Arial" charset="0"/>
                <a:cs typeface="Arial" charset="0"/>
              </a:rPr>
              <a:t>normal </a:t>
            </a:r>
            <a:r>
              <a:rPr lang="en" sz="1600" dirty="0" err="1">
                <a:latin typeface="Arial" charset="0"/>
                <a:cs typeface="Arial" charset="0"/>
              </a:rPr>
              <a:t>tympanic </a:t>
            </a:r>
            <a:r>
              <a:rPr lang="en" sz="1600" dirty="0">
                <a:latin typeface="Arial" charset="0"/>
                <a:cs typeface="Arial" charset="0"/>
              </a:rPr>
              <a:t>sound</a:t>
            </a:r>
          </a:p>
          <a:p>
            <a:pPr marL="285750" indent="-285750">
              <a:lnSpc>
                <a:spcPct val="150000"/>
              </a:lnSpc>
              <a:buFont typeface="Arial" pitchFamily="34" charset="0"/>
              <a:buChar char="•"/>
            </a:pPr>
            <a:r>
              <a:rPr lang="en" sz="1600" dirty="0">
                <a:latin typeface="Arial" charset="0"/>
                <a:cs typeface="Arial" charset="0"/>
              </a:rPr>
              <a:t>The patient takes a deep breath and holds his breath, then again the percussion of the last </a:t>
            </a:r>
            <a:r>
              <a:rPr lang="en" sz="1600" dirty="0" err="1" smtClean="0">
                <a:latin typeface="Arial" charset="0"/>
                <a:cs typeface="Arial" charset="0"/>
              </a:rPr>
              <a:t>intercostal </a:t>
            </a:r>
            <a:r>
              <a:rPr lang="en" sz="1600" dirty="0" smtClean="0">
                <a:latin typeface="Arial" charset="0"/>
                <a:cs typeface="Arial" charset="0"/>
              </a:rPr>
              <a:t>space</a:t>
            </a:r>
            <a:endParaRPr lang="sr-Cyrl-CS" sz="1600" dirty="0">
              <a:latin typeface="Arial" charset="0"/>
              <a:cs typeface="Arial" charset="0"/>
            </a:endParaRPr>
          </a:p>
          <a:p>
            <a:pPr marL="285750" indent="-285750">
              <a:lnSpc>
                <a:spcPct val="150000"/>
              </a:lnSpc>
              <a:buFont typeface="Arial" pitchFamily="34" charset="0"/>
              <a:buChar char="•"/>
            </a:pPr>
            <a:r>
              <a:rPr lang="en" sz="1600" dirty="0">
                <a:latin typeface="Arial" charset="0"/>
                <a:cs typeface="Arial" charset="0"/>
              </a:rPr>
              <a:t>If the spleen is of normal size, </a:t>
            </a:r>
            <a:r>
              <a:rPr lang="en" sz="1600" dirty="0" err="1">
                <a:latin typeface="Arial" charset="0"/>
                <a:cs typeface="Arial" charset="0"/>
              </a:rPr>
              <a:t>the tympanic membrane is maintained</a:t>
            </a:r>
            <a:r>
              <a:rPr lang="en" sz="1600" dirty="0">
                <a:latin typeface="Arial" charset="0"/>
                <a:cs typeface="Arial" charset="0"/>
              </a:rPr>
              <a:t> </a:t>
            </a:r>
            <a:r>
              <a:rPr lang="en" sz="1600" dirty="0" err="1">
                <a:latin typeface="Arial" charset="0"/>
                <a:cs typeface="Arial" charset="0"/>
              </a:rPr>
              <a:t>percussive </a:t>
            </a:r>
            <a:r>
              <a:rPr lang="en" sz="1600" dirty="0">
                <a:latin typeface="Arial" charset="0"/>
                <a:cs typeface="Arial" charset="0"/>
              </a:rPr>
              <a:t>sound</a:t>
            </a:r>
            <a:endParaRPr lang="sr-Latn-CS" sz="1600" dirty="0">
              <a:latin typeface="Arial" charset="0"/>
              <a:cs typeface="Arial" charset="0"/>
            </a:endParaRPr>
          </a:p>
          <a:p>
            <a:pPr marL="285750" indent="-285750">
              <a:lnSpc>
                <a:spcPct val="150000"/>
              </a:lnSpc>
              <a:buFont typeface="Arial" pitchFamily="34" charset="0"/>
              <a:buChar char="•"/>
            </a:pPr>
            <a:endParaRPr lang="sr-Cyrl-RS" sz="1600" b="1" dirty="0" smtClean="0">
              <a:latin typeface="Arial" pitchFamily="34" charset="0"/>
              <a:cs typeface="Arial" pitchFamily="34" charset="0"/>
            </a:endParaRPr>
          </a:p>
          <a:p>
            <a:pPr>
              <a:lnSpc>
                <a:spcPct val="150000"/>
              </a:lnSpc>
            </a:pPr>
            <a:endParaRPr lang="sr-Cyrl-RS" sz="1600" b="1" dirty="0">
              <a:latin typeface="Arial" pitchFamily="34" charset="0"/>
              <a:cs typeface="Arial" pitchFamily="34" charset="0"/>
            </a:endParaRPr>
          </a:p>
          <a:p>
            <a:pPr>
              <a:lnSpc>
                <a:spcPct val="150000"/>
              </a:lnSpc>
            </a:pPr>
            <a:endParaRPr lang="sr-Cyrl-RS" sz="1600" b="1" dirty="0">
              <a:latin typeface="Arial" pitchFamily="34" charset="0"/>
              <a:cs typeface="Arial" pitchFamily="34" charset="0"/>
            </a:endParaRPr>
          </a:p>
        </p:txBody>
      </p:sp>
    </p:spTree>
    <p:extLst>
      <p:ext uri="{BB962C8B-B14F-4D97-AF65-F5344CB8AC3E}">
        <p14:creationId xmlns="" xmlns:p14="http://schemas.microsoft.com/office/powerpoint/2010/main" val="198879419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normAutofit/>
          </a:bodyPr>
          <a:lstStyle/>
          <a:p>
            <a:pPr>
              <a:lnSpc>
                <a:spcPct val="150000"/>
              </a:lnSpc>
            </a:pPr>
            <a:r>
              <a:rPr lang="en" sz="2000" b="1" dirty="0" err="1">
                <a:latin typeface="Arial" pitchFamily="34" charset="0"/>
                <a:cs typeface="Arial" pitchFamily="34" charset="0"/>
              </a:rPr>
              <a:t>Castell </a:t>
            </a:r>
            <a:r>
              <a:rPr lang="en" sz="2000" b="1" dirty="0">
                <a:latin typeface="Arial" pitchFamily="34" charset="0"/>
                <a:cs typeface="Arial" pitchFamily="34" charset="0"/>
              </a:rPr>
              <a:t>'s method</a:t>
            </a:r>
          </a:p>
        </p:txBody>
      </p:sp>
      <p:pic>
        <p:nvPicPr>
          <p:cNvPr id="56323" name="Content Placeholder 3" descr="1.jpg"/>
          <p:cNvPicPr>
            <a:picLocks noGrp="1" noChangeAspect="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2571750" y="2143125"/>
            <a:ext cx="4600575" cy="4000500"/>
          </a:xfrm>
        </p:spPr>
      </p:pic>
      <p:sp>
        <p:nvSpPr>
          <p:cNvPr id="56324" name="Rectangle 4"/>
          <p:cNvSpPr>
            <a:spLocks noChangeArrowheads="1"/>
          </p:cNvSpPr>
          <p:nvPr/>
        </p:nvSpPr>
        <p:spPr bwMode="auto">
          <a:xfrm>
            <a:off x="285750" y="4143375"/>
            <a:ext cx="2214563" cy="357188"/>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Anterior axillary line</a:t>
            </a:r>
            <a:endParaRPr lang="sr-Latn-CS" sz="1200">
              <a:cs typeface="Arial" charset="0"/>
            </a:endParaRPr>
          </a:p>
        </p:txBody>
      </p:sp>
      <p:sp>
        <p:nvSpPr>
          <p:cNvPr id="56325" name="Rectangle 5"/>
          <p:cNvSpPr>
            <a:spLocks noChangeArrowheads="1"/>
          </p:cNvSpPr>
          <p:nvPr/>
        </p:nvSpPr>
        <p:spPr bwMode="auto">
          <a:xfrm>
            <a:off x="500063" y="4643438"/>
            <a:ext cx="2071687" cy="357187"/>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Mid axillary line</a:t>
            </a:r>
            <a:endParaRPr lang="sr-Latn-CS" sz="1200">
              <a:cs typeface="Arial" charset="0"/>
            </a:endParaRPr>
          </a:p>
        </p:txBody>
      </p:sp>
      <p:sp>
        <p:nvSpPr>
          <p:cNvPr id="56326" name="Rectangle 6"/>
          <p:cNvSpPr>
            <a:spLocks noChangeArrowheads="1"/>
          </p:cNvSpPr>
          <p:nvPr/>
        </p:nvSpPr>
        <p:spPr bwMode="auto">
          <a:xfrm>
            <a:off x="357188" y="5143500"/>
            <a:ext cx="2214562" cy="357188"/>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200">
                <a:cs typeface="Arial" charset="0"/>
              </a:rPr>
              <a:t>Inspirational movement</a:t>
            </a:r>
            <a:endParaRPr lang="sr-Latn-CS" sz="1200">
              <a:cs typeface="Arial" charset="0"/>
            </a:endParaRPr>
          </a:p>
        </p:txBody>
      </p:sp>
      <p:sp>
        <p:nvSpPr>
          <p:cNvPr id="56327" name="Rectangle 7"/>
          <p:cNvSpPr>
            <a:spLocks noChangeArrowheads="1"/>
          </p:cNvSpPr>
          <p:nvPr/>
        </p:nvSpPr>
        <p:spPr bwMode="auto">
          <a:xfrm>
            <a:off x="357188" y="3571875"/>
            <a:ext cx="2214562" cy="357188"/>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400" b="1">
                <a:solidFill>
                  <a:schemeClr val="bg1"/>
                </a:solidFill>
                <a:cs typeface="Arial" charset="0"/>
              </a:rPr>
              <a:t>The place of percussion</a:t>
            </a:r>
            <a:endParaRPr lang="sr-Latn-CS" sz="1400" b="1">
              <a:solidFill>
                <a:schemeClr val="bg1"/>
              </a:solidFill>
              <a:cs typeface="Arial" charset="0"/>
            </a:endParaRPr>
          </a:p>
        </p:txBody>
      </p:sp>
    </p:spTree>
    <p:extLst>
      <p:ext uri="{BB962C8B-B14F-4D97-AF65-F5344CB8AC3E}">
        <p14:creationId xmlns="" xmlns:p14="http://schemas.microsoft.com/office/powerpoint/2010/main" val="303833550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normAutofit/>
          </a:bodyPr>
          <a:lstStyle/>
          <a:p>
            <a:r>
              <a:rPr lang="en" sz="2400" b="1" dirty="0" err="1">
                <a:latin typeface="Arial" pitchFamily="34" charset="0"/>
                <a:cs typeface="Arial" pitchFamily="34" charset="0"/>
              </a:rPr>
              <a:t>Castell </a:t>
            </a:r>
            <a:r>
              <a:rPr lang="en" sz="2400" b="1" dirty="0">
                <a:latin typeface="Arial" pitchFamily="34" charset="0"/>
                <a:cs typeface="Arial" pitchFamily="34" charset="0"/>
              </a:rPr>
              <a:t>'s </a:t>
            </a:r>
            <a:r>
              <a:rPr lang="en" sz="2400" b="1" dirty="0" smtClean="0">
                <a:latin typeface="Arial" pitchFamily="34" charset="0"/>
                <a:cs typeface="Arial" pitchFamily="34" charset="0"/>
              </a:rPr>
              <a:t>method </a:t>
            </a:r>
            <a:r>
              <a:rPr lang="en" sz="2400" b="1" dirty="0">
                <a:latin typeface="Arial" pitchFamily="34" charset="0"/>
                <a:cs typeface="Arial" pitchFamily="34" charset="0"/>
              </a:rPr>
              <a:t>- </a:t>
            </a:r>
            <a:r>
              <a:rPr lang="en" sz="2400" b="1" dirty="0" smtClean="0">
                <a:latin typeface="Arial" pitchFamily="34" charset="0"/>
                <a:cs typeface="Arial" pitchFamily="34" charset="0"/>
              </a:rPr>
              <a:t>enlarged spleen</a:t>
            </a:r>
            <a:endParaRPr lang="sr-Latn-CS" sz="2400" dirty="0" smtClean="0"/>
          </a:p>
        </p:txBody>
      </p:sp>
      <p:pic>
        <p:nvPicPr>
          <p:cNvPr id="57347" name="Content Placeholder 3" descr="slide-48-728.jpg"/>
          <p:cNvPicPr>
            <a:picLocks noGrp="1" noChangeAspect="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2143125" y="2057400"/>
            <a:ext cx="4256088" cy="4300538"/>
          </a:xfrm>
        </p:spPr>
      </p:pic>
      <p:sp>
        <p:nvSpPr>
          <p:cNvPr id="57348" name="TextBox 4"/>
          <p:cNvSpPr txBox="1">
            <a:spLocks noChangeArrowheads="1"/>
          </p:cNvSpPr>
          <p:nvPr/>
        </p:nvSpPr>
        <p:spPr bwMode="auto">
          <a:xfrm>
            <a:off x="2143125" y="6488113"/>
            <a:ext cx="4060825"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
              <a:t>Positive percussion sign of the spleen</a:t>
            </a:r>
            <a:endParaRPr lang="sr-Latn-CS"/>
          </a:p>
        </p:txBody>
      </p:sp>
    </p:spTree>
    <p:extLst>
      <p:ext uri="{BB962C8B-B14F-4D97-AF65-F5344CB8AC3E}">
        <p14:creationId xmlns="" xmlns:p14="http://schemas.microsoft.com/office/powerpoint/2010/main" val="98863015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2381141"/>
            <a:ext cx="6585329" cy="707886"/>
          </a:xfrm>
          <a:prstGeom prst="rect">
            <a:avLst/>
          </a:prstGeom>
          <a:noFill/>
        </p:spPr>
        <p:txBody>
          <a:bodyPr wrap="none" rtlCol="0">
            <a:spAutoFit/>
          </a:bodyPr>
          <a:lstStyle/>
          <a:p>
            <a:r>
              <a:rPr lang="en" sz="4000" b="1" dirty="0" smtClean="0">
                <a:solidFill>
                  <a:srgbClr val="FF0000"/>
                </a:solidFill>
                <a:latin typeface="Arial" pitchFamily="34" charset="0"/>
                <a:cs typeface="Arial" pitchFamily="34" charset="0"/>
              </a:rPr>
              <a:t>PALPATION OF THE ABDOMEN</a:t>
            </a:r>
            <a:endParaRPr lang="sr-Cyrl-RS" sz="4000" b="1" dirty="0">
              <a:solidFill>
                <a:srgbClr val="FF0000"/>
              </a:solidFill>
              <a:latin typeface="Arial" pitchFamily="34" charset="0"/>
              <a:cs typeface="Arial" pitchFamily="34" charset="0"/>
            </a:endParaRPr>
          </a:p>
        </p:txBody>
      </p:sp>
    </p:spTree>
    <p:extLst>
      <p:ext uri="{BB962C8B-B14F-4D97-AF65-F5344CB8AC3E}">
        <p14:creationId xmlns="" xmlns:p14="http://schemas.microsoft.com/office/powerpoint/2010/main" val="8519539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81000"/>
            <a:ext cx="8915400" cy="4524315"/>
          </a:xfrm>
          <a:prstGeom prst="rect">
            <a:avLst/>
          </a:prstGeom>
          <a:noFill/>
        </p:spPr>
        <p:txBody>
          <a:bodyPr wrap="square" rtlCol="0">
            <a:spAutoFit/>
          </a:bodyPr>
          <a:lstStyle/>
          <a:p>
            <a:pPr>
              <a:lnSpc>
                <a:spcPct val="150000"/>
              </a:lnSpc>
            </a:pPr>
            <a:r>
              <a:rPr lang="en" sz="1600" b="1" dirty="0" smtClean="0">
                <a:latin typeface="Arial" charset="0"/>
                <a:cs typeface="Arial" charset="0"/>
              </a:rPr>
              <a:t>TYPES OF PALPATION OF THE ABDOMEN</a:t>
            </a:r>
          </a:p>
          <a:p>
            <a:pPr>
              <a:lnSpc>
                <a:spcPct val="150000"/>
              </a:lnSpc>
            </a:pPr>
            <a:endParaRPr lang="sr-Cyrl-CS" sz="1600" b="1" dirty="0" smtClean="0">
              <a:latin typeface="Arial" charset="0"/>
              <a:cs typeface="Arial" charset="0"/>
            </a:endParaRPr>
          </a:p>
          <a:p>
            <a:pPr>
              <a:lnSpc>
                <a:spcPct val="150000"/>
              </a:lnSpc>
            </a:pPr>
            <a:r>
              <a:rPr lang="en" sz="1600" b="1" dirty="0">
                <a:latin typeface="Arial" pitchFamily="34" charset="0"/>
                <a:cs typeface="Arial" pitchFamily="34" charset="0"/>
              </a:rPr>
              <a:t>Superficial </a:t>
            </a:r>
            <a:r>
              <a:rPr lang="en" sz="1600" b="1" dirty="0" err="1">
                <a:latin typeface="Arial" pitchFamily="34" charset="0"/>
                <a:cs typeface="Arial" pitchFamily="34" charset="0"/>
              </a:rPr>
              <a:t>palpation</a:t>
            </a:r>
            <a:r>
              <a:rPr lang="en" sz="1600" b="1" dirty="0">
                <a:latin typeface="Arial" pitchFamily="34" charset="0"/>
                <a:cs typeface="Arial" pitchFamily="34" charset="0"/>
              </a:rPr>
              <a:t> </a:t>
            </a:r>
          </a:p>
          <a:p>
            <a:pPr marL="285750" indent="-285750">
              <a:lnSpc>
                <a:spcPct val="150000"/>
              </a:lnSpc>
              <a:buFont typeface="Arial" pitchFamily="34" charset="0"/>
              <a:buChar char="•"/>
            </a:pPr>
            <a:r>
              <a:rPr lang="en" sz="1600" dirty="0" smtClean="0">
                <a:latin typeface="Arial" pitchFamily="34" charset="0"/>
                <a:cs typeface="Arial" pitchFamily="34" charset="0"/>
              </a:rPr>
              <a:t>Performs </a:t>
            </a:r>
            <a:r>
              <a:rPr lang="en" sz="1600" dirty="0">
                <a:latin typeface="Arial" pitchFamily="34" charset="0"/>
                <a:cs typeface="Arial" pitchFamily="34" charset="0"/>
              </a:rPr>
              <a:t>light </a:t>
            </a:r>
            <a:r>
              <a:rPr lang="en" sz="1600" dirty="0" smtClean="0">
                <a:latin typeface="Arial" pitchFamily="34" charset="0"/>
                <a:cs typeface="Arial" pitchFamily="34" charset="0"/>
              </a:rPr>
              <a:t>pressure on the abdominal wall with </a:t>
            </a:r>
            <a:r>
              <a:rPr lang="en" sz="1600" b="1" dirty="0">
                <a:latin typeface="Arial" pitchFamily="34" charset="0"/>
                <a:cs typeface="Arial" pitchFamily="34" charset="0"/>
              </a:rPr>
              <a:t>one </a:t>
            </a:r>
            <a:r>
              <a:rPr lang="en" sz="1600" b="1" dirty="0" smtClean="0">
                <a:latin typeface="Arial" pitchFamily="34" charset="0"/>
                <a:cs typeface="Arial" pitchFamily="34" charset="0"/>
              </a:rPr>
              <a:t>hand </a:t>
            </a:r>
            <a:r>
              <a:rPr lang="en" sz="1600" dirty="0">
                <a:latin typeface="Arial" pitchFamily="34" charset="0"/>
                <a:cs typeface="Arial" pitchFamily="34" charset="0"/>
              </a:rPr>
              <a:t>to </a:t>
            </a:r>
            <a:r>
              <a:rPr lang="en" sz="1600" dirty="0" smtClean="0">
                <a:latin typeface="Arial" pitchFamily="34" charset="0"/>
                <a:cs typeface="Arial" pitchFamily="34" charset="0"/>
              </a:rPr>
              <a:t>tighten </a:t>
            </a:r>
            <a:r>
              <a:rPr lang="en" sz="1600" dirty="0">
                <a:latin typeface="Arial" pitchFamily="34" charset="0"/>
                <a:cs typeface="Arial" pitchFamily="34" charset="0"/>
              </a:rPr>
              <a:t>the muscles</a:t>
            </a:r>
          </a:p>
          <a:p>
            <a:pPr marL="285750" indent="-285750">
              <a:lnSpc>
                <a:spcPct val="150000"/>
              </a:lnSpc>
              <a:buFont typeface="Arial" pitchFamily="34" charset="0"/>
              <a:buChar char="•"/>
            </a:pPr>
            <a:r>
              <a:rPr lang="en" sz="1600" b="1" dirty="0" smtClean="0">
                <a:latin typeface="Arial" pitchFamily="34" charset="0"/>
                <a:cs typeface="Arial" pitchFamily="34" charset="0"/>
              </a:rPr>
              <a:t>Examines </a:t>
            </a:r>
            <a:r>
              <a:rPr lang="en" sz="1600" b="1" dirty="0">
                <a:latin typeface="Arial" pitchFamily="34" charset="0"/>
                <a:cs typeface="Arial" pitchFamily="34" charset="0"/>
              </a:rPr>
              <a:t>the state of the abdominal wall and the state </a:t>
            </a:r>
            <a:r>
              <a:rPr lang="en" sz="1600" b="1" dirty="0" err="1" smtClean="0">
                <a:latin typeface="Arial" pitchFamily="34" charset="0"/>
                <a:cs typeface="Arial" pitchFamily="34" charset="0"/>
              </a:rPr>
              <a:t>of the peritoneum</a:t>
            </a:r>
            <a:r>
              <a:rPr lang="en" sz="1600" b="1" dirty="0" smtClean="0">
                <a:latin typeface="Arial" pitchFamily="34" charset="0"/>
                <a:cs typeface="Arial" pitchFamily="34" charset="0"/>
              </a:rPr>
              <a:t>  </a:t>
            </a:r>
            <a:r>
              <a:rPr lang="en" sz="1600" b="1" dirty="0">
                <a:latin typeface="Arial" pitchFamily="34" charset="0"/>
                <a:cs typeface="Arial" pitchFamily="34" charset="0"/>
              </a:rPr>
              <a:t>defense </a:t>
            </a:r>
            <a:r>
              <a:rPr lang="en" sz="1600" b="1" dirty="0" err="1">
                <a:latin typeface="Arial" pitchFamily="34" charset="0"/>
                <a:cs typeface="Arial" pitchFamily="34" charset="0"/>
              </a:rPr>
              <a:t>_</a:t>
            </a:r>
            <a:r>
              <a:rPr lang="en" sz="1600" b="1" dirty="0">
                <a:latin typeface="Arial" pitchFamily="34" charset="0"/>
                <a:cs typeface="Arial" pitchFamily="34" charset="0"/>
              </a:rPr>
              <a:t> </a:t>
            </a:r>
            <a:r>
              <a:rPr lang="en" sz="1600" b="1" dirty="0" err="1" smtClean="0">
                <a:latin typeface="Arial" pitchFamily="34" charset="0"/>
                <a:cs typeface="Arial" pitchFamily="34" charset="0"/>
              </a:rPr>
              <a:t>muscular </a:t>
            </a:r>
            <a:r>
              <a:rPr lang="en" sz="1600" b="1" dirty="0" smtClean="0">
                <a:latin typeface="Arial" pitchFamily="34" charset="0"/>
                <a:cs typeface="Arial" pitchFamily="34" charset="0"/>
              </a:rPr>
              <a:t>_</a:t>
            </a:r>
            <a:endParaRPr lang="sr-Cyrl-RS" sz="1600" b="1" dirty="0" smtClean="0">
              <a:latin typeface="Arial" pitchFamily="34" charset="0"/>
              <a:cs typeface="Arial" pitchFamily="34" charset="0"/>
            </a:endParaRPr>
          </a:p>
          <a:p>
            <a:pPr>
              <a:lnSpc>
                <a:spcPct val="150000"/>
              </a:lnSpc>
            </a:pPr>
            <a:r>
              <a:rPr lang="en" sz="1600" b="1" dirty="0" smtClean="0">
                <a:latin typeface="Arial" pitchFamily="34" charset="0"/>
                <a:cs typeface="Arial" pitchFamily="34" charset="0"/>
              </a:rPr>
              <a:t>Deep </a:t>
            </a:r>
            <a:r>
              <a:rPr lang="en" sz="1600" b="1" dirty="0" err="1" smtClean="0">
                <a:latin typeface="Arial" pitchFamily="34" charset="0"/>
                <a:cs typeface="Arial" pitchFamily="34" charset="0"/>
              </a:rPr>
              <a:t>palpation</a:t>
            </a:r>
            <a:endParaRPr lang="sr-Cyrl-CS" sz="1600" b="1" dirty="0" smtClean="0">
              <a:latin typeface="Arial" pitchFamily="34" charset="0"/>
              <a:cs typeface="Arial" pitchFamily="34" charset="0"/>
            </a:endParaRPr>
          </a:p>
          <a:p>
            <a:pPr marL="285750" indent="-285750">
              <a:lnSpc>
                <a:spcPct val="150000"/>
              </a:lnSpc>
              <a:buFont typeface="Arial" pitchFamily="34" charset="0"/>
              <a:buChar char="•"/>
            </a:pPr>
            <a:r>
              <a:rPr lang="en" sz="1600" b="1" dirty="0" smtClean="0">
                <a:latin typeface="Arial" pitchFamily="34" charset="0"/>
                <a:cs typeface="Arial" pitchFamily="34" charset="0"/>
              </a:rPr>
              <a:t>With both hands</a:t>
            </a:r>
            <a:endParaRPr lang="sr-Cyrl-CS" sz="1600" b="1" dirty="0">
              <a:latin typeface="Arial" pitchFamily="34" charset="0"/>
              <a:cs typeface="Arial" pitchFamily="34" charset="0"/>
            </a:endParaRPr>
          </a:p>
          <a:p>
            <a:pPr marL="285750" indent="-285750">
              <a:lnSpc>
                <a:spcPct val="150000"/>
              </a:lnSpc>
              <a:buFont typeface="Arial" pitchFamily="34" charset="0"/>
              <a:buChar char="•"/>
            </a:pPr>
            <a:r>
              <a:rPr lang="en" sz="1600" b="1" dirty="0" smtClean="0">
                <a:latin typeface="Arial" pitchFamily="34" charset="0"/>
                <a:cs typeface="Arial" pitchFamily="34" charset="0"/>
              </a:rPr>
              <a:t>Determining the position, </a:t>
            </a:r>
            <a:r>
              <a:rPr lang="en" sz="1600" b="1" dirty="0">
                <a:latin typeface="Arial" pitchFamily="34" charset="0"/>
                <a:cs typeface="Arial" pitchFamily="34" charset="0"/>
              </a:rPr>
              <a:t>size , </a:t>
            </a:r>
            <a:r>
              <a:rPr lang="en" sz="1600" b="1" dirty="0" err="1">
                <a:latin typeface="Arial" pitchFamily="34" charset="0"/>
                <a:cs typeface="Arial" pitchFamily="34" charset="0"/>
              </a:rPr>
              <a:t>consistency </a:t>
            </a:r>
            <a:r>
              <a:rPr lang="en" sz="1600" b="1" dirty="0">
                <a:latin typeface="Arial" pitchFamily="34" charset="0"/>
                <a:cs typeface="Arial" pitchFamily="34" charset="0"/>
              </a:rPr>
              <a:t>, condition </a:t>
            </a:r>
            <a:r>
              <a:rPr lang="en" sz="1600" dirty="0" smtClean="0">
                <a:latin typeface="Arial" pitchFamily="34" charset="0"/>
                <a:cs typeface="Arial" pitchFamily="34" charset="0"/>
              </a:rPr>
              <a:t>of the surface </a:t>
            </a:r>
            <a:r>
              <a:rPr lang="en" sz="1600" b="1" dirty="0">
                <a:latin typeface="Arial" pitchFamily="34" charset="0"/>
                <a:cs typeface="Arial" pitchFamily="34" charset="0"/>
              </a:rPr>
              <a:t>of the abdominal </a:t>
            </a:r>
            <a:r>
              <a:rPr lang="en" sz="1600" b="1" dirty="0" smtClean="0">
                <a:latin typeface="Arial" pitchFamily="34" charset="0"/>
                <a:cs typeface="Arial" pitchFamily="34" charset="0"/>
              </a:rPr>
              <a:t>organs </a:t>
            </a:r>
            <a:r>
              <a:rPr lang="en" sz="1600" dirty="0" smtClean="0">
                <a:latin typeface="Arial" pitchFamily="34" charset="0"/>
                <a:cs typeface="Arial" pitchFamily="34" charset="0"/>
              </a:rPr>
              <a:t>(smooth, uneven, knotty, fine-grained)</a:t>
            </a:r>
            <a:endParaRPr lang="sr-Cyrl-CS" sz="1600" dirty="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Detection of </a:t>
            </a:r>
            <a:r>
              <a:rPr lang="en" sz="1600" b="1" dirty="0" err="1">
                <a:latin typeface="Arial" pitchFamily="34" charset="0"/>
                <a:cs typeface="Arial" pitchFamily="34" charset="0"/>
              </a:rPr>
              <a:t>tumorous </a:t>
            </a:r>
            <a:r>
              <a:rPr lang="en" sz="1600" b="1" dirty="0">
                <a:latin typeface="Arial" pitchFamily="34" charset="0"/>
                <a:cs typeface="Arial" pitchFamily="34" charset="0"/>
              </a:rPr>
              <a:t>changes</a:t>
            </a:r>
          </a:p>
          <a:p>
            <a:pPr>
              <a:lnSpc>
                <a:spcPct val="150000"/>
              </a:lnSpc>
            </a:pPr>
            <a:endParaRPr lang="sr-Cyrl-CS" sz="1600" b="1" dirty="0" smtClean="0">
              <a:latin typeface="Arial" pitchFamily="34" charset="0"/>
              <a:cs typeface="Arial" pitchFamily="34" charset="0"/>
            </a:endParaRPr>
          </a:p>
          <a:p>
            <a:pPr>
              <a:lnSpc>
                <a:spcPct val="150000"/>
              </a:lnSpc>
            </a:pPr>
            <a:endParaRPr lang="sr-Cyrl-RS" sz="1600" dirty="0">
              <a:latin typeface="Arial" pitchFamily="34" charset="0"/>
              <a:cs typeface="Arial" pitchFamily="34" charset="0"/>
            </a:endParaRPr>
          </a:p>
        </p:txBody>
      </p:sp>
      <p:pic>
        <p:nvPicPr>
          <p:cNvPr id="4" name="Picture 6" descr="slide-52-728 (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81000" y="4267200"/>
            <a:ext cx="3000375" cy="2447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Content Placeholder 8" descr="slide-53-728.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a:xfrm>
            <a:off x="5410200" y="4114800"/>
            <a:ext cx="3567112" cy="2637856"/>
          </a:xfrm>
          <a:prstGeom prst="rect">
            <a:avLst/>
          </a:prstGeom>
        </p:spPr>
      </p:pic>
    </p:spTree>
    <p:extLst>
      <p:ext uri="{BB962C8B-B14F-4D97-AF65-F5344CB8AC3E}">
        <p14:creationId xmlns="" xmlns:p14="http://schemas.microsoft.com/office/powerpoint/2010/main" val="192732267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04800"/>
            <a:ext cx="8763000" cy="4524315"/>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Position of hands and fingers during </a:t>
            </a:r>
            <a:r>
              <a:rPr lang="en" sz="1600" b="1" dirty="0" err="1" smtClean="0">
                <a:latin typeface="Arial" pitchFamily="34" charset="0"/>
                <a:cs typeface="Arial" pitchFamily="34" charset="0"/>
              </a:rPr>
              <a:t>palpation</a:t>
            </a:r>
            <a:endParaRPr lang="sr-Cyrl-RS" sz="1600" b="1" dirty="0" smtClean="0">
              <a:latin typeface="Arial" pitchFamily="34" charset="0"/>
              <a:cs typeface="Arial" pitchFamily="34" charset="0"/>
            </a:endParaRPr>
          </a:p>
          <a:p>
            <a:pPr>
              <a:lnSpc>
                <a:spcPct val="150000"/>
              </a:lnSpc>
            </a:pPr>
            <a:endParaRPr lang="sr-Cyrl-RS" sz="1600" b="1"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Light flexion in the elbow joint, hands placed parallel to the surface of the abdomen</a:t>
            </a:r>
          </a:p>
          <a:p>
            <a:pPr marL="285750" indent="-285750">
              <a:lnSpc>
                <a:spcPct val="150000"/>
              </a:lnSpc>
              <a:buFont typeface="Arial" pitchFamily="34" charset="0"/>
              <a:buChar char="•"/>
            </a:pPr>
            <a:r>
              <a:rPr lang="en" sz="1600" dirty="0" smtClean="0">
                <a:latin typeface="Arial" pitchFamily="34" charset="0"/>
                <a:cs typeface="Arial" pitchFamily="34" charset="0"/>
              </a:rPr>
              <a:t>Fingers together and finger movement at the same time (synchronously)</a:t>
            </a:r>
          </a:p>
          <a:p>
            <a:pPr marL="285750" indent="-285750">
              <a:lnSpc>
                <a:spcPct val="150000"/>
              </a:lnSpc>
              <a:buFont typeface="Arial" pitchFamily="34" charset="0"/>
              <a:buChar char="•"/>
            </a:pPr>
            <a:r>
              <a:rPr lang="en" sz="1600" dirty="0" smtClean="0">
                <a:latin typeface="Arial" pitchFamily="34" charset="0"/>
                <a:cs typeface="Arial" pitchFamily="34" charset="0"/>
              </a:rPr>
              <a:t>The patient lies flat on his back, with his head slightly raised on a pillow, relaxed arms next to his body, knees bent</a:t>
            </a:r>
          </a:p>
          <a:p>
            <a:pPr marL="285750" indent="-285750">
              <a:lnSpc>
                <a:spcPct val="150000"/>
              </a:lnSpc>
              <a:buFont typeface="Arial" pitchFamily="34" charset="0"/>
              <a:buChar char="•"/>
            </a:pPr>
            <a:r>
              <a:rPr lang="en" sz="1600" dirty="0" smtClean="0">
                <a:latin typeface="Arial" pitchFamily="34" charset="0"/>
                <a:cs typeface="Arial" pitchFamily="34" charset="0"/>
              </a:rPr>
              <a:t>The warm hands of the doctor</a:t>
            </a:r>
          </a:p>
          <a:p>
            <a:pPr marL="285750" indent="-285750">
              <a:lnSpc>
                <a:spcPct val="150000"/>
              </a:lnSpc>
              <a:buFont typeface="Arial" pitchFamily="34" charset="0"/>
              <a:buChar char="•"/>
            </a:pPr>
            <a:r>
              <a:rPr lang="en" sz="1600" dirty="0" smtClean="0">
                <a:latin typeface="Arial" pitchFamily="34" charset="0"/>
                <a:cs typeface="Arial" pitchFamily="34" charset="0"/>
              </a:rPr>
              <a:t>The doctor on the right side of the patient</a:t>
            </a:r>
          </a:p>
          <a:p>
            <a:pPr marL="285750" indent="-285750">
              <a:lnSpc>
                <a:spcPct val="150000"/>
              </a:lnSpc>
              <a:buFont typeface="Arial" pitchFamily="34" charset="0"/>
              <a:buChar char="•"/>
            </a:pPr>
            <a:r>
              <a:rPr lang="en" sz="1600" b="1" dirty="0" smtClean="0">
                <a:solidFill>
                  <a:srgbClr val="FF0000"/>
                </a:solidFill>
                <a:latin typeface="Arial" pitchFamily="34" charset="0"/>
                <a:cs typeface="Arial" pitchFamily="34" charset="0"/>
              </a:rPr>
              <a:t>MANDATORY QUESTION </a:t>
            </a:r>
            <a:r>
              <a:rPr lang="en" sz="1600" dirty="0" smtClean="0">
                <a:latin typeface="Arial" pitchFamily="34" charset="0"/>
                <a:cs typeface="Arial" pitchFamily="34" charset="0"/>
              </a:rPr>
              <a:t>: is there pain in the abdomen, in which area and with the tip of the finger the patient should show the exact place, i.e. </a:t>
            </a:r>
            <a:r>
              <a:rPr lang="en" sz="1600" dirty="0" err="1" smtClean="0">
                <a:latin typeface="Arial" pitchFamily="34" charset="0"/>
                <a:cs typeface="Arial" pitchFamily="34" charset="0"/>
              </a:rPr>
              <a:t>the localization </a:t>
            </a:r>
            <a:r>
              <a:rPr lang="en" sz="1600" dirty="0" smtClean="0">
                <a:latin typeface="Arial" pitchFamily="34" charset="0"/>
                <a:cs typeface="Arial" pitchFamily="34" charset="0"/>
              </a:rPr>
              <a:t>of the pain</a:t>
            </a:r>
          </a:p>
          <a:p>
            <a:pPr marL="285750" indent="-285750">
              <a:lnSpc>
                <a:spcPct val="150000"/>
              </a:lnSpc>
              <a:buFont typeface="Arial" pitchFamily="34" charset="0"/>
              <a:buChar char="•"/>
            </a:pPr>
            <a:r>
              <a:rPr lang="en" sz="1600" dirty="0" smtClean="0">
                <a:latin typeface="Arial" pitchFamily="34" charset="0"/>
                <a:cs typeface="Arial" pitchFamily="34" charset="0"/>
              </a:rPr>
              <a:t>After that </a:t>
            </a:r>
            <a:r>
              <a:rPr lang="en" sz="1600" dirty="0" err="1" smtClean="0">
                <a:latin typeface="Arial" pitchFamily="34" charset="0"/>
                <a:cs typeface="Arial" pitchFamily="34" charset="0"/>
              </a:rPr>
              <a:t>palpation </a:t>
            </a:r>
            <a:r>
              <a:rPr lang="en" sz="1600" dirty="0" smtClean="0">
                <a:latin typeface="Arial" pitchFamily="34" charset="0"/>
                <a:cs typeface="Arial" pitchFamily="34" charset="0"/>
              </a:rPr>
              <a:t>opposite to the place of pain</a:t>
            </a:r>
          </a:p>
          <a:p>
            <a:pPr>
              <a:lnSpc>
                <a:spcPct val="150000"/>
              </a:lnSpc>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418545418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04800"/>
            <a:ext cx="8839200" cy="5632311"/>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PALPATION OF THE COLUMN</a:t>
            </a:r>
          </a:p>
          <a:p>
            <a:pPr marL="285750" indent="-285750">
              <a:lnSpc>
                <a:spcPct val="150000"/>
              </a:lnSpc>
              <a:buFont typeface="Arial" pitchFamily="34" charset="0"/>
              <a:buChar char="•"/>
            </a:pPr>
            <a:r>
              <a:rPr lang="en" sz="1600" dirty="0" smtClean="0">
                <a:latin typeface="Arial" pitchFamily="34" charset="0"/>
                <a:cs typeface="Arial" pitchFamily="34" charset="0"/>
              </a:rPr>
              <a:t>It starts from </a:t>
            </a:r>
            <a:r>
              <a:rPr lang="en" sz="1600" dirty="0" err="1" smtClean="0">
                <a:latin typeface="Arial" pitchFamily="34" charset="0"/>
                <a:cs typeface="Arial" pitchFamily="34" charset="0"/>
              </a:rPr>
              <a:t>the descending </a:t>
            </a:r>
            <a:r>
              <a:rPr lang="en" sz="1600" dirty="0" smtClean="0">
                <a:latin typeface="Arial" pitchFamily="34" charset="0"/>
                <a:cs typeface="Arial" pitchFamily="34" charset="0"/>
              </a:rPr>
              <a:t>colon, that is, from the left </a:t>
            </a:r>
            <a:r>
              <a:rPr lang="en" sz="1600" dirty="0" err="1" smtClean="0">
                <a:latin typeface="Arial" pitchFamily="34" charset="0"/>
                <a:cs typeface="Arial" pitchFamily="34" charset="0"/>
              </a:rPr>
              <a:t>iliac </a:t>
            </a:r>
            <a:r>
              <a:rPr lang="en" sz="1600" dirty="0" smtClean="0">
                <a:latin typeface="Arial" pitchFamily="34" charset="0"/>
                <a:cs typeface="Arial" pitchFamily="34" charset="0"/>
              </a:rPr>
              <a:t>region</a:t>
            </a:r>
          </a:p>
          <a:p>
            <a:pPr marL="285750" indent="-285750">
              <a:lnSpc>
                <a:spcPct val="150000"/>
              </a:lnSpc>
              <a:buFont typeface="Arial" pitchFamily="34" charset="0"/>
              <a:buChar char="•"/>
            </a:pPr>
            <a:r>
              <a:rPr lang="en" sz="1600" dirty="0" err="1" smtClean="0">
                <a:latin typeface="Arial" pitchFamily="34" charset="0"/>
                <a:cs typeface="Arial" pitchFamily="34" charset="0"/>
              </a:rPr>
              <a:t>descending </a:t>
            </a:r>
            <a:r>
              <a:rPr lang="en" sz="1600" dirty="0" smtClean="0">
                <a:latin typeface="Arial" pitchFamily="34" charset="0"/>
                <a:cs typeface="Arial" pitchFamily="34" charset="0"/>
              </a:rPr>
              <a:t>colon is located in the deeper parts of the abdominal cavity, so stronger pressure is needed on the relaxed front wall of the abdomen, until the tubular shape of the colon, with an elastic </a:t>
            </a:r>
            <a:r>
              <a:rPr lang="en" sz="1600" dirty="0" err="1" smtClean="0">
                <a:latin typeface="Arial" pitchFamily="34" charset="0"/>
                <a:cs typeface="Arial" pitchFamily="34" charset="0"/>
              </a:rPr>
              <a:t>consistency , can be felt with the cheekbones of the fingers.</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In </a:t>
            </a:r>
            <a:r>
              <a:rPr lang="en" sz="1600" dirty="0" err="1" smtClean="0">
                <a:latin typeface="Arial" pitchFamily="34" charset="0"/>
                <a:cs typeface="Arial" pitchFamily="34" charset="0"/>
              </a:rPr>
              <a:t>asthenic </a:t>
            </a:r>
            <a:r>
              <a:rPr lang="en" sz="1600" dirty="0" smtClean="0">
                <a:latin typeface="Arial" pitchFamily="34" charset="0"/>
                <a:cs typeface="Arial" pitchFamily="34" charset="0"/>
              </a:rPr>
              <a:t>persons, the </a:t>
            </a:r>
            <a:r>
              <a:rPr lang="en" sz="1600" dirty="0" err="1" smtClean="0">
                <a:latin typeface="Arial" pitchFamily="34" charset="0"/>
                <a:cs typeface="Arial" pitchFamily="34" charset="0"/>
              </a:rPr>
              <a:t>descending colon </a:t>
            </a:r>
            <a:r>
              <a:rPr lang="en" sz="1600" dirty="0" smtClean="0">
                <a:latin typeface="Arial" pitchFamily="34" charset="0"/>
                <a:cs typeface="Arial" pitchFamily="34" charset="0"/>
              </a:rPr>
              <a:t>can be followed along its entire length</a:t>
            </a:r>
          </a:p>
          <a:p>
            <a:pPr marL="285750" indent="-285750">
              <a:lnSpc>
                <a:spcPct val="150000"/>
              </a:lnSpc>
              <a:buFont typeface="Arial" pitchFamily="34" charset="0"/>
              <a:buChar char="•"/>
            </a:pPr>
            <a:r>
              <a:rPr lang="en" sz="1600" dirty="0" err="1" smtClean="0">
                <a:latin typeface="Arial" pitchFamily="34" charset="0"/>
                <a:cs typeface="Arial" pitchFamily="34" charset="0"/>
              </a:rPr>
              <a:t>Constipation </a:t>
            </a:r>
            <a:r>
              <a:rPr lang="en" sz="1600" dirty="0" smtClean="0">
                <a:latin typeface="Arial" pitchFamily="34" charset="0"/>
                <a:cs typeface="Arial" pitchFamily="34" charset="0"/>
              </a:rPr>
              <a:t>- the presence </a:t>
            </a:r>
            <a:r>
              <a:rPr lang="en" sz="1600" dirty="0" err="1" smtClean="0">
                <a:latin typeface="Arial" pitchFamily="34" charset="0"/>
                <a:cs typeface="Arial" pitchFamily="34" charset="0"/>
              </a:rPr>
              <a:t>of stools</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err="1" smtClean="0">
                <a:latin typeface="Arial" pitchFamily="34" charset="0"/>
                <a:cs typeface="Arial" pitchFamily="34" charset="0"/>
              </a:rPr>
              <a:t>Spastic </a:t>
            </a:r>
            <a:r>
              <a:rPr lang="en" sz="1600" dirty="0" smtClean="0">
                <a:latin typeface="Arial" pitchFamily="34" charset="0"/>
                <a:cs typeface="Arial" pitchFamily="34" charset="0"/>
              </a:rPr>
              <a:t>colon-increased </a:t>
            </a:r>
            <a:r>
              <a:rPr lang="en" sz="1600" dirty="0" err="1" smtClean="0">
                <a:latin typeface="Arial" pitchFamily="34" charset="0"/>
                <a:cs typeface="Arial" pitchFamily="34" charset="0"/>
              </a:rPr>
              <a:t>haustration</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Chronic colitis - rigid, tubular formation, sensitive </a:t>
            </a:r>
            <a:r>
              <a:rPr lang="en" sz="1600" dirty="0" err="1" smtClean="0">
                <a:latin typeface="Arial" pitchFamily="34" charset="0"/>
                <a:cs typeface="Arial" pitchFamily="34" charset="0"/>
              </a:rPr>
              <a:t>to palpation</a:t>
            </a:r>
          </a:p>
          <a:p>
            <a:pPr marL="285750" indent="-285750">
              <a:lnSpc>
                <a:spcPct val="150000"/>
              </a:lnSpc>
              <a:buFont typeface="Arial" pitchFamily="34" charset="0"/>
              <a:buChar char="•"/>
            </a:pPr>
            <a:r>
              <a:rPr lang="en" sz="1600" dirty="0" smtClean="0">
                <a:latin typeface="Arial" pitchFamily="34" charset="0"/>
                <a:cs typeface="Arial" pitchFamily="34" charset="0"/>
              </a:rPr>
              <a:t>Tumor of the colon - limited, uneven, irregular </a:t>
            </a:r>
            <a:r>
              <a:rPr lang="en" sz="1600" dirty="0" err="1" smtClean="0">
                <a:latin typeface="Arial" pitchFamily="34" charset="0"/>
                <a:cs typeface="Arial" pitchFamily="34" charset="0"/>
              </a:rPr>
              <a:t>swelling</a:t>
            </a:r>
            <a:endParaRPr lang="sr-Cyrl-RS" sz="1600" dirty="0" smtClean="0">
              <a:latin typeface="Arial" pitchFamily="34" charset="0"/>
              <a:cs typeface="Arial" pitchFamily="34" charset="0"/>
            </a:endParaRPr>
          </a:p>
          <a:p>
            <a:pPr>
              <a:lnSpc>
                <a:spcPct val="150000"/>
              </a:lnSpc>
            </a:pPr>
            <a:endParaRPr lang="sr-Cyrl-RS" sz="1600" b="1" dirty="0" smtClean="0">
              <a:latin typeface="Arial" pitchFamily="34" charset="0"/>
              <a:cs typeface="Arial" pitchFamily="34" charset="0"/>
            </a:endParaRPr>
          </a:p>
          <a:p>
            <a:pPr>
              <a:lnSpc>
                <a:spcPct val="150000"/>
              </a:lnSpc>
            </a:pPr>
            <a:r>
              <a:rPr lang="en" sz="1600" b="1" dirty="0" smtClean="0">
                <a:latin typeface="Arial" pitchFamily="34" charset="0"/>
                <a:cs typeface="Arial" pitchFamily="34" charset="0"/>
              </a:rPr>
              <a:t>PALPATION OF THE SMALL INTESTINE</a:t>
            </a:r>
          </a:p>
          <a:p>
            <a:pPr marL="285750" indent="-285750">
              <a:lnSpc>
                <a:spcPct val="150000"/>
              </a:lnSpc>
              <a:buFont typeface="Arial" pitchFamily="34" charset="0"/>
              <a:buChar char="•"/>
            </a:pPr>
            <a:r>
              <a:rPr lang="en" sz="1600" dirty="0" smtClean="0">
                <a:latin typeface="Arial" pitchFamily="34" charset="0"/>
                <a:cs typeface="Arial" pitchFamily="34" charset="0"/>
              </a:rPr>
              <a:t>Adhesions and </a:t>
            </a:r>
            <a:r>
              <a:rPr lang="en" sz="1600" dirty="0" err="1" smtClean="0">
                <a:latin typeface="Arial" pitchFamily="34" charset="0"/>
                <a:cs typeface="Arial" pitchFamily="34" charset="0"/>
              </a:rPr>
              <a:t>stenoses </a:t>
            </a:r>
            <a:r>
              <a:rPr lang="en" sz="1600" dirty="0" smtClean="0">
                <a:latin typeface="Arial" pitchFamily="34" charset="0"/>
                <a:cs typeface="Arial" pitchFamily="34" charset="0"/>
              </a:rPr>
              <a:t>- spherical </a:t>
            </a:r>
            <a:r>
              <a:rPr lang="en" sz="1600" dirty="0" err="1" smtClean="0">
                <a:latin typeface="Arial" pitchFamily="34" charset="0"/>
                <a:cs typeface="Arial" pitchFamily="34" charset="0"/>
              </a:rPr>
              <a:t>convolutions </a:t>
            </a:r>
            <a:r>
              <a:rPr lang="en" sz="1600" dirty="0" smtClean="0">
                <a:latin typeface="Arial" pitchFamily="34" charset="0"/>
                <a:cs typeface="Arial" pitchFamily="34" charset="0"/>
              </a:rPr>
              <a:t>of the small intestine</a:t>
            </a:r>
          </a:p>
          <a:p>
            <a:pPr marL="285750" indent="-285750">
              <a:lnSpc>
                <a:spcPct val="150000"/>
              </a:lnSpc>
              <a:buFont typeface="Arial" pitchFamily="34" charset="0"/>
              <a:buChar char="•"/>
            </a:pPr>
            <a:r>
              <a:rPr lang="en" sz="1600" dirty="0" smtClean="0">
                <a:latin typeface="Arial" pitchFamily="34" charset="0"/>
                <a:cs typeface="Arial" pitchFamily="34" charset="0"/>
              </a:rPr>
              <a:t>Chronic </a:t>
            </a:r>
            <a:r>
              <a:rPr lang="en" sz="1600" dirty="0" err="1" smtClean="0">
                <a:latin typeface="Arial" pitchFamily="34" charset="0"/>
                <a:cs typeface="Arial" pitchFamily="34" charset="0"/>
              </a:rPr>
              <a:t>intussusception </a:t>
            </a:r>
            <a:r>
              <a:rPr lang="en" sz="1600" dirty="0" smtClean="0">
                <a:latin typeface="Arial" pitchFamily="34" charset="0"/>
                <a:cs typeface="Arial" pitchFamily="34" charset="0"/>
              </a:rPr>
              <a:t>- a cylindrical, cylindrical formation in </a:t>
            </a:r>
            <a:r>
              <a:rPr lang="en" sz="1600" dirty="0" err="1" smtClean="0">
                <a:latin typeface="Arial" pitchFamily="34" charset="0"/>
                <a:cs typeface="Arial" pitchFamily="34" charset="0"/>
              </a:rPr>
              <a:t>the meso </a:t>
            </a:r>
            <a:r>
              <a:rPr lang="en" sz="1600" dirty="0" smtClean="0">
                <a:latin typeface="Arial" pitchFamily="34" charset="0"/>
                <a:cs typeface="Arial" pitchFamily="34" charset="0"/>
              </a:rPr>
              <a:t>or </a:t>
            </a:r>
            <a:r>
              <a:rPr lang="en" sz="1600" dirty="0" err="1" smtClean="0">
                <a:latin typeface="Arial" pitchFamily="34" charset="0"/>
                <a:cs typeface="Arial" pitchFamily="34" charset="0"/>
              </a:rPr>
              <a:t>hypogastrium</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In the area </a:t>
            </a:r>
            <a:r>
              <a:rPr lang="en" sz="1600" dirty="0" err="1" smtClean="0">
                <a:latin typeface="Arial" pitchFamily="34" charset="0"/>
                <a:cs typeface="Arial" pitchFamily="34" charset="0"/>
              </a:rPr>
              <a:t>of the umbilicus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mesenteric </a:t>
            </a:r>
            <a:r>
              <a:rPr lang="en" sz="1600" dirty="0" smtClean="0">
                <a:latin typeface="Arial" pitchFamily="34" charset="0"/>
                <a:cs typeface="Arial" pitchFamily="34" charset="0"/>
              </a:rPr>
              <a:t>lymph glands (TB, </a:t>
            </a:r>
            <a:r>
              <a:rPr lang="en" sz="1600" dirty="0" err="1" smtClean="0">
                <a:latin typeface="Arial" pitchFamily="34" charset="0"/>
                <a:cs typeface="Arial" pitchFamily="34" charset="0"/>
              </a:rPr>
              <a:t>lymphogranulomatosis </a:t>
            </a:r>
            <a:r>
              <a:rPr lang="en" sz="1600" dirty="0" smtClean="0">
                <a:latin typeface="Arial" pitchFamily="34" charset="0"/>
                <a:cs typeface="Arial" pitchFamily="34" charset="0"/>
              </a:rPr>
              <a:t>)</a:t>
            </a: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86801520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97346"/>
            <a:ext cx="9144000" cy="6001643"/>
          </a:xfrm>
          <a:prstGeom prst="rect">
            <a:avLst/>
          </a:prstGeom>
        </p:spPr>
        <p:txBody>
          <a:bodyPr wrap="square">
            <a:spAutoFit/>
          </a:bodyPr>
          <a:lstStyle/>
          <a:p>
            <a:pPr>
              <a:lnSpc>
                <a:spcPct val="150000"/>
              </a:lnSpc>
            </a:pPr>
            <a:r>
              <a:rPr lang="en-US" sz="1600" b="1" dirty="0" smtClean="0">
                <a:latin typeface="Arial" pitchFamily="34" charset="0"/>
                <a:cs typeface="Arial" pitchFamily="34" charset="0"/>
              </a:rPr>
              <a:t>PALPATION OF THE STOMACHA </a:t>
            </a:r>
            <a:endParaRPr lang="en-US" sz="1600" b="1" dirty="0" smtClean="0">
              <a:latin typeface="Arial" pitchFamily="34" charset="0"/>
              <a:cs typeface="Arial" pitchFamily="34" charset="0"/>
            </a:endParaRPr>
          </a:p>
          <a:p>
            <a:pPr>
              <a:lnSpc>
                <a:spcPct val="150000"/>
              </a:lnSpc>
              <a:buFont typeface="Arial" pitchFamily="34" charset="0"/>
              <a:buChar char="•"/>
            </a:pPr>
            <a:r>
              <a:rPr lang="en-US" sz="1600" dirty="0" smtClean="0">
                <a:latin typeface="Arial" pitchFamily="34" charset="0"/>
                <a:cs typeface="Arial" pitchFamily="34" charset="0"/>
              </a:rPr>
              <a:t> </a:t>
            </a:r>
            <a:r>
              <a:rPr lang="en-US" sz="1600" dirty="0" smtClean="0">
                <a:latin typeface="Arial" pitchFamily="34" charset="0"/>
                <a:cs typeface="Arial" pitchFamily="34" charset="0"/>
              </a:rPr>
              <a:t>normal </a:t>
            </a:r>
            <a:r>
              <a:rPr lang="en-US" sz="1600" dirty="0" smtClean="0">
                <a:latin typeface="Arial" pitchFamily="34" charset="0"/>
                <a:cs typeface="Arial" pitchFamily="34" charset="0"/>
              </a:rPr>
              <a:t>stomach does not show sensitivity</a:t>
            </a:r>
            <a:r>
              <a:rPr lang="en-US" sz="1600" dirty="0" smtClean="0">
                <a:latin typeface="Arial" pitchFamily="34" charset="0"/>
                <a:cs typeface="Arial" pitchFamily="34" charset="0"/>
              </a:rPr>
              <a:t>!</a:t>
            </a:r>
          </a:p>
          <a:p>
            <a:pPr>
              <a:lnSpc>
                <a:spcPct val="150000"/>
              </a:lnSpc>
              <a:buFont typeface="Arial" pitchFamily="34" charset="0"/>
              <a:buChar char="•"/>
            </a:pPr>
            <a:endParaRPr lang="en-US" sz="1600" dirty="0" smtClean="0">
              <a:latin typeface="Arial" pitchFamily="34" charset="0"/>
              <a:cs typeface="Arial" pitchFamily="34" charset="0"/>
            </a:endParaRPr>
          </a:p>
          <a:p>
            <a:pPr>
              <a:lnSpc>
                <a:spcPct val="150000"/>
              </a:lnSpc>
            </a:pPr>
            <a:r>
              <a:rPr lang="en-US" sz="1600" b="1" dirty="0" smtClean="0">
                <a:latin typeface="Arial" pitchFamily="34" charset="0"/>
                <a:cs typeface="Arial" pitchFamily="34" charset="0"/>
              </a:rPr>
              <a:t>STOMACH PAIN POINTS:</a:t>
            </a:r>
          </a:p>
          <a:p>
            <a:pPr>
              <a:lnSpc>
                <a:spcPct val="150000"/>
              </a:lnSpc>
              <a:buFont typeface="Arial" pitchFamily="34" charset="0"/>
              <a:buChar char="•"/>
            </a:pPr>
            <a:r>
              <a:rPr lang="en-US" sz="1600" dirty="0" smtClean="0">
                <a:latin typeface="Arial" pitchFamily="34" charset="0"/>
                <a:cs typeface="Arial" pitchFamily="34" charset="0"/>
              </a:rPr>
              <a:t> </a:t>
            </a:r>
            <a:r>
              <a:rPr lang="en-US" sz="1600" b="1" dirty="0" smtClean="0">
                <a:latin typeface="Arial" pitchFamily="34" charset="0"/>
                <a:cs typeface="Arial" pitchFamily="34" charset="0"/>
              </a:rPr>
              <a:t>Xiphoid </a:t>
            </a:r>
            <a:r>
              <a:rPr lang="en-US" sz="1600" b="1" dirty="0" smtClean="0">
                <a:latin typeface="Arial" pitchFamily="34" charset="0"/>
                <a:cs typeface="Arial" pitchFamily="34" charset="0"/>
              </a:rPr>
              <a:t>point </a:t>
            </a:r>
            <a:r>
              <a:rPr lang="en-US" sz="1600" dirty="0" smtClean="0">
                <a:latin typeface="Arial" pitchFamily="34" charset="0"/>
                <a:cs typeface="Arial" pitchFamily="34" charset="0"/>
              </a:rPr>
              <a:t>(below the xiphoid process) - disease of the cardia, middle parts of the </a:t>
            </a:r>
            <a:r>
              <a:rPr lang="en-US" sz="1600" dirty="0" smtClean="0">
                <a:latin typeface="Arial" pitchFamily="34" charset="0"/>
                <a:cs typeface="Arial" pitchFamily="34" charset="0"/>
              </a:rPr>
              <a:t>stomach</a:t>
            </a:r>
          </a:p>
          <a:p>
            <a:pPr>
              <a:lnSpc>
                <a:spcPct val="150000"/>
              </a:lnSpc>
              <a:buFont typeface="Arial" pitchFamily="34" charset="0"/>
              <a:buChar char="•"/>
            </a:pPr>
            <a:r>
              <a:rPr lang="en-US" sz="1600" dirty="0" smtClean="0">
                <a:latin typeface="Arial" pitchFamily="34" charset="0"/>
                <a:cs typeface="Arial" pitchFamily="34" charset="0"/>
              </a:rPr>
              <a:t> </a:t>
            </a:r>
            <a:r>
              <a:rPr lang="en-US" sz="1600" b="1" dirty="0" smtClean="0">
                <a:latin typeface="Arial" pitchFamily="34" charset="0"/>
                <a:cs typeface="Arial" pitchFamily="34" charset="0"/>
              </a:rPr>
              <a:t>Epigastric </a:t>
            </a:r>
            <a:r>
              <a:rPr lang="en-US" sz="1600" b="1" dirty="0" smtClean="0">
                <a:latin typeface="Arial" pitchFamily="34" charset="0"/>
                <a:cs typeface="Arial" pitchFamily="34" charset="0"/>
              </a:rPr>
              <a:t>point </a:t>
            </a:r>
            <a:r>
              <a:rPr lang="en-US" sz="1600" dirty="0" smtClean="0">
                <a:latin typeface="Arial" pitchFamily="34" charset="0"/>
                <a:cs typeface="Arial" pitchFamily="34" charset="0"/>
              </a:rPr>
              <a:t>(midway between the xiphoid and umbilicus) - stomach diseases, increased sensitivity of the solar plexus, gastroptosis, </a:t>
            </a:r>
            <a:r>
              <a:rPr lang="en-US" sz="1600" dirty="0" smtClean="0">
                <a:latin typeface="Arial" pitchFamily="34" charset="0"/>
                <a:cs typeface="Arial" pitchFamily="34" charset="0"/>
              </a:rPr>
              <a:t>neuropathy</a:t>
            </a:r>
          </a:p>
          <a:p>
            <a:pPr>
              <a:lnSpc>
                <a:spcPct val="150000"/>
              </a:lnSpc>
              <a:buFont typeface="Arial" pitchFamily="34" charset="0"/>
              <a:buChar char="•"/>
            </a:pPr>
            <a:r>
              <a:rPr lang="en-US" sz="1600" dirty="0" smtClean="0">
                <a:latin typeface="Arial" pitchFamily="34" charset="0"/>
                <a:cs typeface="Arial" pitchFamily="34" charset="0"/>
              </a:rPr>
              <a:t> </a:t>
            </a:r>
            <a:r>
              <a:rPr lang="en-US" sz="1600" b="1" dirty="0" smtClean="0">
                <a:latin typeface="Arial" pitchFamily="34" charset="0"/>
                <a:cs typeface="Arial" pitchFamily="34" charset="0"/>
              </a:rPr>
              <a:t>Obrascev</a:t>
            </a:r>
            <a:r>
              <a:rPr lang="en-US" sz="1600" dirty="0" smtClean="0">
                <a:latin typeface="Arial" pitchFamily="34" charset="0"/>
                <a:cs typeface="Arial" pitchFamily="34" charset="0"/>
              </a:rPr>
              <a:t>'s</a:t>
            </a:r>
            <a:r>
              <a:rPr lang="en-US" sz="1600" b="1" dirty="0" smtClean="0">
                <a:latin typeface="Arial" pitchFamily="34" charset="0"/>
                <a:cs typeface="Arial" pitchFamily="34" charset="0"/>
              </a:rPr>
              <a:t> </a:t>
            </a:r>
            <a:r>
              <a:rPr lang="en-US" sz="1600" b="1" dirty="0" smtClean="0">
                <a:latin typeface="Arial" pitchFamily="34" charset="0"/>
                <a:cs typeface="Arial" pitchFamily="34" charset="0"/>
              </a:rPr>
              <a:t>point </a:t>
            </a:r>
            <a:r>
              <a:rPr lang="en-US" sz="1600" dirty="0" smtClean="0">
                <a:latin typeface="Arial" pitchFamily="34" charset="0"/>
                <a:cs typeface="Arial" pitchFamily="34" charset="0"/>
              </a:rPr>
              <a:t>(below the xiphoid process one finger to the right of the medial line and corresponds to the position of the pylorus and bulbus-duodenal </a:t>
            </a:r>
            <a:r>
              <a:rPr lang="en-US" sz="1600" dirty="0" smtClean="0">
                <a:latin typeface="Arial" pitchFamily="34" charset="0"/>
                <a:cs typeface="Arial" pitchFamily="34" charset="0"/>
              </a:rPr>
              <a:t>ulcer)</a:t>
            </a:r>
          </a:p>
          <a:p>
            <a:pPr>
              <a:lnSpc>
                <a:spcPct val="150000"/>
              </a:lnSpc>
              <a:buFont typeface="Arial" pitchFamily="34" charset="0"/>
              <a:buChar char="•"/>
            </a:pPr>
            <a:r>
              <a:rPr lang="en-US" sz="1600" dirty="0" smtClean="0">
                <a:latin typeface="Arial" pitchFamily="34" charset="0"/>
                <a:cs typeface="Arial" pitchFamily="34" charset="0"/>
              </a:rPr>
              <a:t> </a:t>
            </a:r>
            <a:r>
              <a:rPr lang="en-US" sz="1600" b="1" dirty="0" smtClean="0">
                <a:latin typeface="Arial" pitchFamily="34" charset="0"/>
                <a:cs typeface="Arial" pitchFamily="34" charset="0"/>
              </a:rPr>
              <a:t>Ramond's </a:t>
            </a:r>
            <a:r>
              <a:rPr lang="en-US" sz="1600" b="1" dirty="0" smtClean="0">
                <a:latin typeface="Arial" pitchFamily="34" charset="0"/>
                <a:cs typeface="Arial" pitchFamily="34" charset="0"/>
              </a:rPr>
              <a:t>point </a:t>
            </a:r>
            <a:r>
              <a:rPr lang="en-US" sz="1600" dirty="0" smtClean="0">
                <a:latin typeface="Arial" pitchFamily="34" charset="0"/>
                <a:cs typeface="Arial" pitchFamily="34" charset="0"/>
              </a:rPr>
              <a:t>(right hypochondrium, outer edge of the right rectus muscle, two fingers above the umbilicus) - spasm of the greater curvature - ulcer on the opposite lesser curvature, chronic alcoholics (gastritis</a:t>
            </a:r>
            <a:r>
              <a:rPr lang="en-US" sz="1600" dirty="0" smtClean="0">
                <a:latin typeface="Arial" pitchFamily="34" charset="0"/>
                <a:cs typeface="Arial" pitchFamily="34" charset="0"/>
              </a:rPr>
              <a:t>)</a:t>
            </a:r>
          </a:p>
          <a:p>
            <a:pPr>
              <a:lnSpc>
                <a:spcPct val="150000"/>
              </a:lnSpc>
              <a:buFont typeface="Arial" pitchFamily="34" charset="0"/>
              <a:buChar char="•"/>
            </a:pPr>
            <a:r>
              <a:rPr lang="en-US" sz="1600" dirty="0" smtClean="0">
                <a:latin typeface="Arial" pitchFamily="34" charset="0"/>
                <a:cs typeface="Arial" pitchFamily="34" charset="0"/>
              </a:rPr>
              <a:t> </a:t>
            </a:r>
            <a:r>
              <a:rPr lang="en-US" sz="1600" dirty="0" smtClean="0">
                <a:latin typeface="Arial" pitchFamily="34" charset="0"/>
                <a:cs typeface="Arial" pitchFamily="34" charset="0"/>
              </a:rPr>
              <a:t>Diffuse </a:t>
            </a:r>
            <a:r>
              <a:rPr lang="en-US" sz="1600" dirty="0" smtClean="0">
                <a:latin typeface="Arial" pitchFamily="34" charset="0"/>
                <a:cs typeface="Arial" pitchFamily="34" charset="0"/>
              </a:rPr>
              <a:t>sensitivity of the epigastrium - acute gastritis, penetrating ulcer, localized peritonitis - ulcer </a:t>
            </a:r>
            <a:r>
              <a:rPr lang="en-US" sz="1600" dirty="0" smtClean="0">
                <a:latin typeface="Arial" pitchFamily="34" charset="0"/>
                <a:cs typeface="Arial" pitchFamily="34" charset="0"/>
              </a:rPr>
              <a:t>perforation</a:t>
            </a:r>
          </a:p>
          <a:p>
            <a:pPr>
              <a:lnSpc>
                <a:spcPct val="150000"/>
              </a:lnSpc>
              <a:buFont typeface="Arial" pitchFamily="34" charset="0"/>
              <a:buChar char="•"/>
            </a:pPr>
            <a:r>
              <a:rPr lang="en-US" sz="1600" dirty="0" smtClean="0">
                <a:latin typeface="Arial" pitchFamily="34" charset="0"/>
                <a:cs typeface="Arial" pitchFamily="34" charset="0"/>
              </a:rPr>
              <a:t> </a:t>
            </a:r>
            <a:r>
              <a:rPr lang="en-US" sz="1600" dirty="0" smtClean="0">
                <a:latin typeface="Arial" pitchFamily="34" charset="0"/>
                <a:cs typeface="Arial" pitchFamily="34" charset="0"/>
              </a:rPr>
              <a:t>Palpable </a:t>
            </a:r>
            <a:r>
              <a:rPr lang="en-US" sz="1600" dirty="0" smtClean="0">
                <a:latin typeface="Arial" pitchFamily="34" charset="0"/>
                <a:cs typeface="Arial" pitchFamily="34" charset="0"/>
              </a:rPr>
              <a:t>lower or higher resistance in the epigastrium, with a predominant localization to the right of the medial line, i.e. more towards the small curve (with deep inspiration) - stomach tumor</a:t>
            </a:r>
            <a:endParaRPr lang="en-US" sz="1600" dirty="0">
              <a:latin typeface="Arial" pitchFamily="34" charset="0"/>
              <a:cs typeface="Arial"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04800"/>
            <a:ext cx="8839200" cy="3416320"/>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Stomach </a:t>
            </a:r>
            <a:r>
              <a:rPr lang="en" sz="1600" b="1" dirty="0">
                <a:latin typeface="Arial" pitchFamily="34" charset="0"/>
                <a:cs typeface="Arial" pitchFamily="34" charset="0"/>
              </a:rPr>
              <a:t>rumbling phenomenon</a:t>
            </a:r>
          </a:p>
          <a:p>
            <a:pPr marL="285750" indent="-285750">
              <a:lnSpc>
                <a:spcPct val="150000"/>
              </a:lnSpc>
              <a:buFont typeface="Arial" pitchFamily="34" charset="0"/>
              <a:buChar char="•"/>
            </a:pPr>
            <a:r>
              <a:rPr lang="en" sz="1600" b="1" dirty="0" err="1" smtClean="0">
                <a:latin typeface="Arial" pitchFamily="34" charset="0"/>
                <a:cs typeface="Arial" pitchFamily="34" charset="0"/>
              </a:rPr>
              <a:t>Hypotonic </a:t>
            </a:r>
            <a:r>
              <a:rPr lang="en" sz="1600" dirty="0" smtClean="0">
                <a:latin typeface="Arial" pitchFamily="34" charset="0"/>
                <a:cs typeface="Arial" pitchFamily="34" charset="0"/>
              </a:rPr>
              <a:t>or </a:t>
            </a:r>
            <a:r>
              <a:rPr lang="en" sz="1600" b="1" dirty="0" err="1" smtClean="0">
                <a:latin typeface="Arial" pitchFamily="34" charset="0"/>
                <a:cs typeface="Arial" pitchFamily="34" charset="0"/>
              </a:rPr>
              <a:t>atonic </a:t>
            </a:r>
            <a:r>
              <a:rPr lang="en" sz="1600" b="1" dirty="0" smtClean="0">
                <a:latin typeface="Arial" pitchFamily="34" charset="0"/>
                <a:cs typeface="Arial" pitchFamily="34" charset="0"/>
              </a:rPr>
              <a:t>stomach </a:t>
            </a:r>
            <a:r>
              <a:rPr lang="en" sz="1600" dirty="0" smtClean="0">
                <a:latin typeface="Arial" pitchFamily="34" charset="0"/>
                <a:cs typeface="Arial" pitchFamily="34" charset="0"/>
              </a:rPr>
              <a:t>with minor or major </a:t>
            </a:r>
            <a:r>
              <a:rPr lang="en" sz="1600" dirty="0" err="1" smtClean="0">
                <a:latin typeface="Arial" pitchFamily="34" charset="0"/>
                <a:cs typeface="Arial" pitchFamily="34" charset="0"/>
              </a:rPr>
              <a:t>gastroptosis</a:t>
            </a:r>
            <a:endParaRPr lang="sr-Cyrl-C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The normal tone </a:t>
            </a:r>
            <a:r>
              <a:rPr lang="en" sz="1600" dirty="0" err="1" smtClean="0">
                <a:latin typeface="Arial" pitchFamily="34" charset="0"/>
                <a:cs typeface="Arial" pitchFamily="34" charset="0"/>
              </a:rPr>
              <a:t>of the muscular </a:t>
            </a:r>
            <a:r>
              <a:rPr lang="en" sz="1600" dirty="0" smtClean="0">
                <a:latin typeface="Arial" pitchFamily="34" charset="0"/>
                <a:cs typeface="Arial" pitchFamily="34" charset="0"/>
              </a:rPr>
              <a:t>layer of the stomach regulates </a:t>
            </a:r>
            <a:r>
              <a:rPr lang="en" sz="1600" dirty="0" err="1" smtClean="0">
                <a:latin typeface="Arial" pitchFamily="34" charset="0"/>
                <a:cs typeface="Arial" pitchFamily="34" charset="0"/>
              </a:rPr>
              <a:t>peristalsis </a:t>
            </a:r>
            <a:r>
              <a:rPr lang="en" sz="1600" dirty="0" smtClean="0">
                <a:latin typeface="Arial" pitchFamily="34" charset="0"/>
                <a:cs typeface="Arial" pitchFamily="34" charset="0"/>
              </a:rPr>
              <a:t>and after 2-3 hours the stomach is evacuated</a:t>
            </a:r>
          </a:p>
          <a:p>
            <a:pPr marL="285750" indent="-285750">
              <a:lnSpc>
                <a:spcPct val="150000"/>
              </a:lnSpc>
              <a:buFont typeface="Arial" pitchFamily="34" charset="0"/>
              <a:buChar char="•"/>
            </a:pPr>
            <a:r>
              <a:rPr lang="en" sz="1600" dirty="0" err="1" smtClean="0">
                <a:latin typeface="Arial" pitchFamily="34" charset="0"/>
                <a:cs typeface="Arial" pitchFamily="34" charset="0"/>
              </a:rPr>
              <a:t>Atony of </a:t>
            </a:r>
            <a:r>
              <a:rPr lang="en" sz="1600" dirty="0" smtClean="0">
                <a:latin typeface="Arial" pitchFamily="34" charset="0"/>
                <a:cs typeface="Arial" pitchFamily="34" charset="0"/>
              </a:rPr>
              <a:t>the stomach-food (liquid), it remains for a long time, with a short </a:t>
            </a:r>
            <a:r>
              <a:rPr lang="en" sz="1600" dirty="0" err="1" smtClean="0">
                <a:latin typeface="Arial" pitchFamily="34" charset="0"/>
                <a:cs typeface="Arial" pitchFamily="34" charset="0"/>
              </a:rPr>
              <a:t>percussive </a:t>
            </a:r>
            <a:r>
              <a:rPr lang="en" sz="1600" dirty="0" smtClean="0">
                <a:latin typeface="Arial" pitchFamily="34" charset="0"/>
                <a:cs typeface="Arial" pitchFamily="34" charset="0"/>
              </a:rPr>
              <a:t>blow, the audible bubbling of the liquid in the stomach</a:t>
            </a:r>
          </a:p>
          <a:p>
            <a:pPr marL="285750" indent="-285750">
              <a:lnSpc>
                <a:spcPct val="150000"/>
              </a:lnSpc>
              <a:buFont typeface="Arial" pitchFamily="34" charset="0"/>
              <a:buChar char="•"/>
            </a:pPr>
            <a:r>
              <a:rPr lang="en" sz="1600" dirty="0" smtClean="0">
                <a:latin typeface="Arial" pitchFamily="34" charset="0"/>
                <a:cs typeface="Arial" pitchFamily="34" charset="0"/>
              </a:rPr>
              <a:t>Morning burping - </a:t>
            </a:r>
            <a:r>
              <a:rPr lang="en" sz="1600" dirty="0" err="1" smtClean="0">
                <a:latin typeface="Arial" pitchFamily="34" charset="0"/>
                <a:cs typeface="Arial" pitchFamily="34" charset="0"/>
              </a:rPr>
              <a:t>hypersecretion </a:t>
            </a:r>
            <a:r>
              <a:rPr lang="en" sz="1600" dirty="0" smtClean="0">
                <a:latin typeface="Arial" pitchFamily="34" charset="0"/>
                <a:cs typeface="Arial" pitchFamily="34" charset="0"/>
              </a:rPr>
              <a:t>or </a:t>
            </a:r>
            <a:r>
              <a:rPr lang="en" sz="1600" dirty="0" err="1" smtClean="0">
                <a:latin typeface="Arial" pitchFamily="34" charset="0"/>
                <a:cs typeface="Arial" pitchFamily="34" charset="0"/>
              </a:rPr>
              <a:t>stenosis</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pylorus</a:t>
            </a:r>
            <a:endParaRPr lang="sr-Cyrl-C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Regurgitation also at the level of the small pelvis - </a:t>
            </a:r>
            <a:r>
              <a:rPr lang="en" sz="1600" dirty="0" err="1" smtClean="0">
                <a:latin typeface="Arial" pitchFamily="34" charset="0"/>
                <a:cs typeface="Arial" pitchFamily="34" charset="0"/>
              </a:rPr>
              <a:t>gastroptosis</a:t>
            </a:r>
            <a:endParaRPr lang="sr-Cyrl-CS" sz="1600" dirty="0" smtClean="0">
              <a:latin typeface="Arial" pitchFamily="34" charset="0"/>
              <a:cs typeface="Arial" pitchFamily="34" charset="0"/>
            </a:endParaRPr>
          </a:p>
          <a:p>
            <a:pPr>
              <a:lnSpc>
                <a:spcPct val="150000"/>
              </a:lnSpc>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330691648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304800"/>
            <a:ext cx="8763000" cy="6740307"/>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PALPATION OF THE LIVER</a:t>
            </a:r>
          </a:p>
          <a:p>
            <a:pPr>
              <a:lnSpc>
                <a:spcPct val="150000"/>
              </a:lnSpc>
            </a:pPr>
            <a:endParaRPr lang="sr-Cyrl-RS" sz="1600" b="1" dirty="0" smtClean="0">
              <a:latin typeface="Arial" pitchFamily="34" charset="0"/>
              <a:cs typeface="Arial" pitchFamily="34" charset="0"/>
            </a:endParaRPr>
          </a:p>
          <a:p>
            <a:pPr marL="285750" indent="-285750">
              <a:lnSpc>
                <a:spcPct val="150000"/>
              </a:lnSpc>
              <a:buFont typeface="Arial" pitchFamily="34" charset="0"/>
              <a:buChar char="•"/>
              <a:defRPr/>
            </a:pPr>
            <a:r>
              <a:rPr lang="en" sz="1600" dirty="0">
                <a:latin typeface="Arial" pitchFamily="34" charset="0"/>
                <a:cs typeface="Arial" pitchFamily="34" charset="0"/>
              </a:rPr>
              <a:t>Liver in the right </a:t>
            </a:r>
            <a:r>
              <a:rPr lang="en" sz="1600" dirty="0" err="1">
                <a:latin typeface="Arial" pitchFamily="34" charset="0"/>
                <a:cs typeface="Arial" pitchFamily="34" charset="0"/>
              </a:rPr>
              <a:t>hypochondrium </a:t>
            </a:r>
            <a:r>
              <a:rPr lang="en" sz="1600" dirty="0">
                <a:latin typeface="Arial" pitchFamily="34" charset="0"/>
                <a:cs typeface="Arial" pitchFamily="34" charset="0"/>
              </a:rPr>
              <a:t>, the lower edge is not </a:t>
            </a:r>
            <a:r>
              <a:rPr lang="en" sz="1600" dirty="0" err="1">
                <a:latin typeface="Arial" pitchFamily="34" charset="0"/>
                <a:cs typeface="Arial" pitchFamily="34" charset="0"/>
              </a:rPr>
              <a:t>palpable </a:t>
            </a:r>
            <a:r>
              <a:rPr lang="en" sz="1600" dirty="0">
                <a:latin typeface="Arial" pitchFamily="34" charset="0"/>
                <a:cs typeface="Arial" pitchFamily="34" charset="0"/>
              </a:rPr>
              <a:t>under </a:t>
            </a:r>
            <a:r>
              <a:rPr lang="en" sz="1600" dirty="0" err="1">
                <a:latin typeface="Arial" pitchFamily="34" charset="0"/>
                <a:cs typeface="Arial" pitchFamily="34" charset="0"/>
              </a:rPr>
              <a:t>the rib </a:t>
            </a:r>
            <a:r>
              <a:rPr lang="en" sz="1600" dirty="0">
                <a:latin typeface="Arial" pitchFamily="34" charset="0"/>
                <a:cs typeface="Arial" pitchFamily="34" charset="0"/>
              </a:rPr>
              <a:t>cage</a:t>
            </a:r>
          </a:p>
          <a:p>
            <a:pPr marL="285750" indent="-285750">
              <a:lnSpc>
                <a:spcPct val="150000"/>
              </a:lnSpc>
              <a:buFont typeface="Arial" pitchFamily="34" charset="0"/>
              <a:buChar char="•"/>
              <a:defRPr/>
            </a:pPr>
            <a:r>
              <a:rPr lang="en" sz="1600" dirty="0" err="1">
                <a:latin typeface="Arial" pitchFamily="34" charset="0"/>
                <a:cs typeface="Arial" pitchFamily="34" charset="0"/>
              </a:rPr>
              <a:t>It is palpated </a:t>
            </a:r>
            <a:r>
              <a:rPr lang="en" sz="1600" dirty="0">
                <a:latin typeface="Arial" pitchFamily="34" charset="0"/>
                <a:cs typeface="Arial" pitchFamily="34" charset="0"/>
              </a:rPr>
              <a:t>in </a:t>
            </a:r>
            <a:r>
              <a:rPr lang="en" sz="1600" dirty="0" err="1">
                <a:latin typeface="Arial" pitchFamily="34" charset="0"/>
                <a:cs typeface="Arial" pitchFamily="34" charset="0"/>
              </a:rPr>
              <a:t>ptosis of </a:t>
            </a:r>
            <a:r>
              <a:rPr lang="en" sz="1600" dirty="0">
                <a:latin typeface="Arial" pitchFamily="34" charset="0"/>
                <a:cs typeface="Arial" pitchFamily="34" charset="0"/>
              </a:rPr>
              <a:t>the liver (descended diaphragm, pressure </a:t>
            </a:r>
            <a:r>
              <a:rPr lang="en" sz="1600" dirty="0" smtClean="0">
                <a:latin typeface="Arial" pitchFamily="34" charset="0"/>
                <a:cs typeface="Arial" pitchFamily="34" charset="0"/>
              </a:rPr>
              <a:t>of the diaphragm – </a:t>
            </a:r>
            <a:r>
              <a:rPr lang="en" sz="1600" dirty="0" err="1" smtClean="0">
                <a:latin typeface="Arial" pitchFamily="34" charset="0"/>
                <a:cs typeface="Arial" pitchFamily="34" charset="0"/>
              </a:rPr>
              <a:t>pleural</a:t>
            </a:r>
            <a:r>
              <a:rPr lang="en" sz="1600" dirty="0" smtClean="0">
                <a:latin typeface="Arial" pitchFamily="34" charset="0"/>
                <a:cs typeface="Arial" pitchFamily="34" charset="0"/>
              </a:rPr>
              <a:t> </a:t>
            </a:r>
            <a:r>
              <a:rPr lang="en" sz="1600" dirty="0">
                <a:latin typeface="Arial" pitchFamily="34" charset="0"/>
                <a:cs typeface="Arial" pitchFamily="34" charset="0"/>
              </a:rPr>
              <a:t>effusion, </a:t>
            </a:r>
            <a:r>
              <a:rPr lang="en" sz="1600" dirty="0" err="1">
                <a:latin typeface="Arial" pitchFamily="34" charset="0"/>
                <a:cs typeface="Arial" pitchFamily="34" charset="0"/>
              </a:rPr>
              <a:t>gastroenteroptosis </a:t>
            </a:r>
            <a:r>
              <a:rPr lang="en" sz="1600" dirty="0">
                <a:latin typeface="Arial" pitchFamily="34" charset="0"/>
                <a:cs typeface="Arial" pitchFamily="34" charset="0"/>
              </a:rPr>
              <a:t>)</a:t>
            </a:r>
            <a:endParaRPr lang="sr-Cyrl-CS" sz="1600" dirty="0" smtClean="0">
              <a:latin typeface="Arial" pitchFamily="34" charset="0"/>
              <a:cs typeface="Arial" pitchFamily="34" charset="0"/>
            </a:endParaRPr>
          </a:p>
          <a:p>
            <a:pPr>
              <a:lnSpc>
                <a:spcPct val="150000"/>
              </a:lnSpc>
              <a:defRPr/>
            </a:pPr>
            <a:r>
              <a:rPr lang="en" sz="1600" b="1" dirty="0" smtClean="0">
                <a:latin typeface="Arial" pitchFamily="34" charset="0"/>
                <a:cs typeface="Arial" pitchFamily="34" charset="0"/>
              </a:rPr>
              <a:t>Edge of the liver: </a:t>
            </a:r>
            <a:r>
              <a:rPr lang="en" sz="1600" dirty="0" smtClean="0">
                <a:latin typeface="Arial" pitchFamily="34" charset="0"/>
                <a:cs typeface="Arial" pitchFamily="34" charset="0"/>
              </a:rPr>
              <a:t>sharp, smooth, soft</a:t>
            </a:r>
          </a:p>
          <a:p>
            <a:pPr marL="285750" indent="-285750">
              <a:lnSpc>
                <a:spcPct val="150000"/>
              </a:lnSpc>
              <a:buFont typeface="Arial" pitchFamily="34" charset="0"/>
              <a:buChar char="•"/>
              <a:defRPr/>
            </a:pPr>
            <a:r>
              <a:rPr lang="en" sz="1600" dirty="0" smtClean="0">
                <a:latin typeface="Arial" pitchFamily="34" charset="0"/>
                <a:cs typeface="Arial" pitchFamily="34" charset="0"/>
              </a:rPr>
              <a:t>Before </a:t>
            </a:r>
            <a:r>
              <a:rPr lang="en" sz="1600" dirty="0" err="1">
                <a:latin typeface="Arial" pitchFamily="34" charset="0"/>
                <a:cs typeface="Arial" pitchFamily="34" charset="0"/>
              </a:rPr>
              <a:t>palpating </a:t>
            </a:r>
            <a:r>
              <a:rPr lang="en" sz="1600" dirty="0">
                <a:latin typeface="Arial" pitchFamily="34" charset="0"/>
                <a:cs typeface="Arial" pitchFamily="34" charset="0"/>
              </a:rPr>
              <a:t>the liver, </a:t>
            </a:r>
            <a:r>
              <a:rPr lang="en" sz="1600" b="1" dirty="0">
                <a:latin typeface="Arial" pitchFamily="34" charset="0"/>
                <a:cs typeface="Arial" pitchFamily="34" charset="0"/>
              </a:rPr>
              <a:t>it is necessary to determine the upper limit of the liver </a:t>
            </a:r>
            <a:r>
              <a:rPr lang="en" sz="1600" b="1" dirty="0" smtClean="0">
                <a:latin typeface="Arial" pitchFamily="34" charset="0"/>
                <a:cs typeface="Arial" pitchFamily="34" charset="0"/>
              </a:rPr>
              <a:t>by percussion </a:t>
            </a:r>
            <a:r>
              <a:rPr lang="en" sz="1600" dirty="0" smtClean="0">
                <a:latin typeface="Arial" pitchFamily="34" charset="0"/>
                <a:cs typeface="Arial" pitchFamily="34" charset="0"/>
              </a:rPr>
              <a:t>(the lower limit of the lungs at the level of the right </a:t>
            </a:r>
            <a:r>
              <a:rPr lang="en" sz="1600" dirty="0" err="1" smtClean="0">
                <a:latin typeface="Arial" pitchFamily="34" charset="0"/>
                <a:cs typeface="Arial" pitchFamily="34" charset="0"/>
              </a:rPr>
              <a:t>medioclavicular </a:t>
            </a:r>
            <a:r>
              <a:rPr lang="en" sz="1600" dirty="0" smtClean="0">
                <a:latin typeface="Arial" pitchFamily="34" charset="0"/>
                <a:cs typeface="Arial" pitchFamily="34" charset="0"/>
              </a:rPr>
              <a:t>line)</a:t>
            </a:r>
            <a:endParaRPr lang="sr-Cyrl-CS" sz="1600" dirty="0">
              <a:latin typeface="Arial" pitchFamily="34" charset="0"/>
              <a:cs typeface="Arial" pitchFamily="34" charset="0"/>
            </a:endParaRPr>
          </a:p>
          <a:p>
            <a:pPr marL="457200" indent="-457200">
              <a:lnSpc>
                <a:spcPct val="150000"/>
              </a:lnSpc>
              <a:buFontTx/>
              <a:buNone/>
              <a:defRPr/>
            </a:pPr>
            <a:r>
              <a:rPr lang="en" sz="1600" b="1" dirty="0" smtClean="0">
                <a:latin typeface="Arial" pitchFamily="34" charset="0"/>
                <a:cs typeface="Arial" pitchFamily="34" charset="0"/>
              </a:rPr>
              <a:t>Aim </a:t>
            </a:r>
            <a:r>
              <a:rPr lang="en" sz="1600" b="1" dirty="0" err="1">
                <a:latin typeface="Arial" pitchFamily="34" charset="0"/>
                <a:cs typeface="Arial" pitchFamily="34" charset="0"/>
              </a:rPr>
              <a:t>of palpation </a:t>
            </a:r>
            <a:r>
              <a:rPr lang="en" sz="1600" b="1" dirty="0">
                <a:latin typeface="Arial" pitchFamily="34" charset="0"/>
                <a:cs typeface="Arial" pitchFamily="34" charset="0"/>
              </a:rPr>
              <a:t>:</a:t>
            </a:r>
          </a:p>
          <a:p>
            <a:pPr marL="457200" indent="-457200">
              <a:lnSpc>
                <a:spcPct val="150000"/>
              </a:lnSpc>
              <a:buFont typeface="+mj-lt"/>
              <a:buAutoNum type="arabicPeriod"/>
              <a:defRPr/>
            </a:pPr>
            <a:r>
              <a:rPr lang="en" sz="1600" dirty="0">
                <a:latin typeface="Arial" pitchFamily="34" charset="0"/>
                <a:cs typeface="Arial" pitchFamily="34" charset="0"/>
              </a:rPr>
              <a:t>liver </a:t>
            </a:r>
            <a:r>
              <a:rPr lang="en" sz="1600" dirty="0" smtClean="0">
                <a:latin typeface="Arial" pitchFamily="34" charset="0"/>
                <a:cs typeface="Arial" pitchFamily="34" charset="0"/>
              </a:rPr>
              <a:t>size</a:t>
            </a:r>
          </a:p>
          <a:p>
            <a:pPr marL="457200" indent="-457200">
              <a:lnSpc>
                <a:spcPct val="150000"/>
              </a:lnSpc>
              <a:buFont typeface="+mj-lt"/>
              <a:buAutoNum type="arabicPeriod"/>
              <a:defRPr/>
            </a:pPr>
            <a:r>
              <a:rPr lang="en" sz="1600" dirty="0" err="1" smtClean="0">
                <a:latin typeface="Arial" pitchFamily="34" charset="0"/>
                <a:cs typeface="Arial" pitchFamily="34" charset="0"/>
              </a:rPr>
              <a:t>consistency</a:t>
            </a:r>
            <a:endParaRPr lang="sr-Cyrl-CS" sz="1600" dirty="0">
              <a:latin typeface="Arial" pitchFamily="34" charset="0"/>
              <a:cs typeface="Arial" pitchFamily="34" charset="0"/>
            </a:endParaRPr>
          </a:p>
          <a:p>
            <a:pPr marL="457200" indent="-457200">
              <a:lnSpc>
                <a:spcPct val="150000"/>
              </a:lnSpc>
              <a:buFont typeface="+mj-lt"/>
              <a:buAutoNum type="arabicPeriod"/>
              <a:defRPr/>
            </a:pPr>
            <a:r>
              <a:rPr lang="en" sz="1600" dirty="0" smtClean="0">
                <a:latin typeface="Arial" pitchFamily="34" charset="0"/>
                <a:cs typeface="Arial" pitchFamily="34" charset="0"/>
              </a:rPr>
              <a:t>sensitivity</a:t>
            </a:r>
          </a:p>
          <a:p>
            <a:pPr>
              <a:lnSpc>
                <a:spcPct val="150000"/>
              </a:lnSpc>
              <a:defRPr/>
            </a:pPr>
            <a:r>
              <a:rPr lang="en" sz="1600" b="1" dirty="0">
                <a:latin typeface="Arial" pitchFamily="34" charset="0"/>
                <a:cs typeface="Arial" pitchFamily="34" charset="0"/>
              </a:rPr>
              <a:t>Types of </a:t>
            </a:r>
            <a:r>
              <a:rPr lang="en" sz="1600" b="1" dirty="0" err="1">
                <a:latin typeface="Arial" pitchFamily="34" charset="0"/>
                <a:cs typeface="Arial" pitchFamily="34" charset="0"/>
              </a:rPr>
              <a:t>palpation </a:t>
            </a:r>
            <a:r>
              <a:rPr lang="en" sz="1600" b="1" dirty="0">
                <a:latin typeface="Arial" pitchFamily="34" charset="0"/>
                <a:cs typeface="Arial" pitchFamily="34" charset="0"/>
              </a:rPr>
              <a:t>:</a:t>
            </a:r>
          </a:p>
          <a:p>
            <a:pPr marL="457200" indent="-457200">
              <a:lnSpc>
                <a:spcPct val="150000"/>
              </a:lnSpc>
              <a:buFontTx/>
              <a:buAutoNum type="arabicPeriod"/>
              <a:defRPr/>
            </a:pPr>
            <a:r>
              <a:rPr lang="en" sz="1600" dirty="0" err="1">
                <a:latin typeface="Arial" pitchFamily="34" charset="0"/>
                <a:cs typeface="Arial" pitchFamily="34" charset="0"/>
              </a:rPr>
              <a:t>Bimanual </a:t>
            </a:r>
            <a:r>
              <a:rPr lang="en" sz="1600" dirty="0">
                <a:latin typeface="Arial" pitchFamily="34" charset="0"/>
                <a:cs typeface="Arial" pitchFamily="34" charset="0"/>
              </a:rPr>
              <a:t>with extended fingers</a:t>
            </a:r>
          </a:p>
          <a:p>
            <a:pPr marL="457200" indent="-457200">
              <a:lnSpc>
                <a:spcPct val="150000"/>
              </a:lnSpc>
              <a:buFontTx/>
              <a:buAutoNum type="arabicPeriod"/>
              <a:defRPr/>
            </a:pPr>
            <a:r>
              <a:rPr lang="en" sz="1600" dirty="0" err="1">
                <a:latin typeface="Arial" pitchFamily="34" charset="0"/>
                <a:cs typeface="Arial" pitchFamily="34" charset="0"/>
              </a:rPr>
              <a:t>Bimanual </a:t>
            </a:r>
            <a:r>
              <a:rPr lang="en" sz="1600" dirty="0">
                <a:latin typeface="Arial" pitchFamily="34" charset="0"/>
                <a:cs typeface="Arial" pitchFamily="34" charset="0"/>
              </a:rPr>
              <a:t>in the form of a grip</a:t>
            </a:r>
          </a:p>
          <a:p>
            <a:pPr>
              <a:lnSpc>
                <a:spcPct val="150000"/>
              </a:lnSpc>
              <a:defRPr/>
            </a:pPr>
            <a:endParaRPr lang="sr-Latn-CS" sz="1600" dirty="0">
              <a:latin typeface="Arial" pitchFamily="34" charset="0"/>
              <a:cs typeface="Arial" pitchFamily="34" charset="0"/>
            </a:endParaRPr>
          </a:p>
          <a:p>
            <a:pPr>
              <a:lnSpc>
                <a:spcPct val="150000"/>
              </a:lnSpc>
            </a:pPr>
            <a:endParaRPr lang="sr-Cyrl-RS" sz="1600" dirty="0" smtClean="0">
              <a:latin typeface="Arial" pitchFamily="34" charset="0"/>
              <a:cs typeface="Arial" pitchFamily="34" charset="0"/>
            </a:endParaRPr>
          </a:p>
          <a:p>
            <a:pPr>
              <a:lnSpc>
                <a:spcPct val="150000"/>
              </a:lnSpc>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32159224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wdpcalex.com/wp-content/uploads/2014/09/location-of-organs-in-abdomen.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68220" y="393699"/>
            <a:ext cx="4759960" cy="5786755"/>
          </a:xfrm>
          <a:prstGeom prst="rect">
            <a:avLst/>
          </a:prstGeom>
          <a:noFill/>
          <a:ln>
            <a:noFill/>
          </a:ln>
        </p:spPr>
      </p:pic>
      <p:sp>
        <p:nvSpPr>
          <p:cNvPr id="5" name="Rounded Rectangle 4"/>
          <p:cNvSpPr/>
          <p:nvPr/>
        </p:nvSpPr>
        <p:spPr>
          <a:xfrm>
            <a:off x="2268219" y="1693446"/>
            <a:ext cx="1504338" cy="6814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 sz="1400" dirty="0" smtClean="0">
                <a:latin typeface="Arial" pitchFamily="34" charset="0"/>
                <a:cs typeface="Arial" pitchFamily="34" charset="0"/>
              </a:rPr>
              <a:t>Right </a:t>
            </a:r>
            <a:r>
              <a:rPr lang="en" sz="1400" dirty="0" err="1" smtClean="0">
                <a:latin typeface="Arial" pitchFamily="34" charset="0"/>
                <a:cs typeface="Arial" pitchFamily="34" charset="0"/>
              </a:rPr>
              <a:t>hypochondrium</a:t>
            </a:r>
            <a:endParaRPr lang="sr-Cyrl-RS" sz="1400" dirty="0">
              <a:latin typeface="Arial" pitchFamily="34" charset="0"/>
              <a:cs typeface="Arial" pitchFamily="34" charset="0"/>
            </a:endParaRPr>
          </a:p>
        </p:txBody>
      </p:sp>
      <p:sp>
        <p:nvSpPr>
          <p:cNvPr id="6" name="Rounded Rectangle 5"/>
          <p:cNvSpPr/>
          <p:nvPr/>
        </p:nvSpPr>
        <p:spPr>
          <a:xfrm>
            <a:off x="3911894" y="1693446"/>
            <a:ext cx="1480254" cy="6814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400" dirty="0" err="1" smtClean="0">
                <a:latin typeface="Arial" pitchFamily="34" charset="0"/>
                <a:cs typeface="Arial" pitchFamily="34" charset="0"/>
              </a:rPr>
              <a:t>Epigastrium</a:t>
            </a:r>
            <a:endParaRPr lang="sr-Cyrl-RS" sz="1400" dirty="0">
              <a:latin typeface="Arial" pitchFamily="34" charset="0"/>
              <a:cs typeface="Arial" pitchFamily="34" charset="0"/>
            </a:endParaRPr>
          </a:p>
        </p:txBody>
      </p:sp>
      <p:sp>
        <p:nvSpPr>
          <p:cNvPr id="7" name="Rounded Rectangle 6"/>
          <p:cNvSpPr/>
          <p:nvPr/>
        </p:nvSpPr>
        <p:spPr>
          <a:xfrm>
            <a:off x="5486400" y="1693445"/>
            <a:ext cx="1541780" cy="6814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 sz="1400" dirty="0" smtClean="0">
                <a:latin typeface="Arial" pitchFamily="34" charset="0"/>
                <a:cs typeface="Arial" pitchFamily="34" charset="0"/>
              </a:rPr>
              <a:t>Left </a:t>
            </a:r>
            <a:r>
              <a:rPr lang="en" sz="1400" dirty="0" err="1" smtClean="0">
                <a:latin typeface="Arial" pitchFamily="34" charset="0"/>
                <a:cs typeface="Arial" pitchFamily="34" charset="0"/>
              </a:rPr>
              <a:t>hypochondrium</a:t>
            </a:r>
            <a:endParaRPr lang="sr-Cyrl-RS" sz="1400" dirty="0">
              <a:latin typeface="Arial" pitchFamily="34" charset="0"/>
              <a:cs typeface="Arial" pitchFamily="34" charset="0"/>
            </a:endParaRPr>
          </a:p>
        </p:txBody>
      </p:sp>
      <p:sp>
        <p:nvSpPr>
          <p:cNvPr id="8" name="Rounded Rectangle 7"/>
          <p:cNvSpPr/>
          <p:nvPr/>
        </p:nvSpPr>
        <p:spPr>
          <a:xfrm>
            <a:off x="2268220" y="3250168"/>
            <a:ext cx="1504337" cy="5598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 sz="1400" dirty="0" smtClean="0">
                <a:latin typeface="Arial" pitchFamily="34" charset="0"/>
                <a:cs typeface="Arial" pitchFamily="34" charset="0"/>
              </a:rPr>
              <a:t>Right </a:t>
            </a:r>
            <a:r>
              <a:rPr lang="en" sz="1400" dirty="0" err="1" smtClean="0">
                <a:latin typeface="Arial" pitchFamily="34" charset="0"/>
                <a:cs typeface="Arial" pitchFamily="34" charset="0"/>
              </a:rPr>
              <a:t>groin</a:t>
            </a:r>
            <a:endParaRPr lang="sr-Cyrl-RS" sz="1400" dirty="0">
              <a:latin typeface="Arial" pitchFamily="34" charset="0"/>
              <a:cs typeface="Arial" pitchFamily="34" charset="0"/>
            </a:endParaRPr>
          </a:p>
        </p:txBody>
      </p:sp>
      <p:sp>
        <p:nvSpPr>
          <p:cNvPr id="9" name="Rounded Rectangle 8"/>
          <p:cNvSpPr/>
          <p:nvPr/>
        </p:nvSpPr>
        <p:spPr>
          <a:xfrm>
            <a:off x="3911893" y="3250168"/>
            <a:ext cx="1480255" cy="5598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sr-Cyrl-RS" sz="1400" dirty="0" smtClean="0">
              <a:latin typeface="Arial" pitchFamily="34" charset="0"/>
              <a:cs typeface="Arial" pitchFamily="34" charset="0"/>
            </a:endParaRPr>
          </a:p>
          <a:p>
            <a:r>
              <a:rPr lang="en" sz="1400" dirty="0" err="1" smtClean="0">
                <a:latin typeface="Arial" pitchFamily="34" charset="0"/>
                <a:cs typeface="Arial" pitchFamily="34" charset="0"/>
              </a:rPr>
              <a:t>Umbilical</a:t>
            </a:r>
            <a:endParaRPr lang="sr-Cyrl-RS" sz="1400" dirty="0" smtClean="0">
              <a:latin typeface="Arial" pitchFamily="34" charset="0"/>
              <a:cs typeface="Arial" pitchFamily="34" charset="0"/>
            </a:endParaRPr>
          </a:p>
          <a:p>
            <a:pPr algn="ctr"/>
            <a:endParaRPr lang="sr-Cyrl-RS" dirty="0"/>
          </a:p>
        </p:txBody>
      </p:sp>
      <p:sp>
        <p:nvSpPr>
          <p:cNvPr id="10" name="Rounded Rectangle 9"/>
          <p:cNvSpPr/>
          <p:nvPr/>
        </p:nvSpPr>
        <p:spPr>
          <a:xfrm>
            <a:off x="5486400" y="3287076"/>
            <a:ext cx="1541780" cy="5229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 sz="1400" dirty="0" smtClean="0">
                <a:latin typeface="Arial" pitchFamily="34" charset="0"/>
                <a:cs typeface="Arial" pitchFamily="34" charset="0"/>
              </a:rPr>
              <a:t>Left </a:t>
            </a:r>
            <a:r>
              <a:rPr lang="en" sz="1400" dirty="0" err="1" smtClean="0">
                <a:latin typeface="Arial" pitchFamily="34" charset="0"/>
                <a:cs typeface="Arial" pitchFamily="34" charset="0"/>
              </a:rPr>
              <a:t>flank</a:t>
            </a:r>
            <a:endParaRPr lang="sr-Cyrl-RS" sz="1400" dirty="0">
              <a:latin typeface="Arial" pitchFamily="34" charset="0"/>
              <a:cs typeface="Arial" pitchFamily="34" charset="0"/>
            </a:endParaRPr>
          </a:p>
        </p:txBody>
      </p:sp>
      <p:sp>
        <p:nvSpPr>
          <p:cNvPr id="11" name="Rounded Rectangle 10"/>
          <p:cNvSpPr/>
          <p:nvPr/>
        </p:nvSpPr>
        <p:spPr>
          <a:xfrm>
            <a:off x="2268220" y="4767277"/>
            <a:ext cx="1504336" cy="5883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 sz="1400" dirty="0" smtClean="0">
                <a:latin typeface="Arial" pitchFamily="34" charset="0"/>
                <a:cs typeface="Arial" pitchFamily="34" charset="0"/>
              </a:rPr>
              <a:t>Right </a:t>
            </a:r>
            <a:r>
              <a:rPr lang="en" sz="1400" dirty="0" err="1" smtClean="0">
                <a:latin typeface="Arial" pitchFamily="34" charset="0"/>
                <a:cs typeface="Arial" pitchFamily="34" charset="0"/>
              </a:rPr>
              <a:t>iliac</a:t>
            </a:r>
            <a:endParaRPr lang="sr-Cyrl-RS" sz="1400" dirty="0">
              <a:latin typeface="Arial" pitchFamily="34" charset="0"/>
              <a:cs typeface="Arial" pitchFamily="34" charset="0"/>
            </a:endParaRPr>
          </a:p>
        </p:txBody>
      </p:sp>
      <p:sp>
        <p:nvSpPr>
          <p:cNvPr id="12" name="Rounded Rectangle 11"/>
          <p:cNvSpPr/>
          <p:nvPr/>
        </p:nvSpPr>
        <p:spPr>
          <a:xfrm>
            <a:off x="3911893" y="4761012"/>
            <a:ext cx="1480255" cy="5946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 sz="1400" dirty="0" err="1" smtClean="0">
                <a:latin typeface="Arial" pitchFamily="34" charset="0"/>
                <a:cs typeface="Arial" pitchFamily="34" charset="0"/>
              </a:rPr>
              <a:t>Suprapubic</a:t>
            </a:r>
            <a:endParaRPr lang="sr-Cyrl-RS" sz="1400" dirty="0">
              <a:latin typeface="Arial" pitchFamily="34" charset="0"/>
              <a:cs typeface="Arial" pitchFamily="34" charset="0"/>
            </a:endParaRPr>
          </a:p>
        </p:txBody>
      </p:sp>
      <p:sp>
        <p:nvSpPr>
          <p:cNvPr id="13" name="Rounded Rectangle 12"/>
          <p:cNvSpPr/>
          <p:nvPr/>
        </p:nvSpPr>
        <p:spPr>
          <a:xfrm>
            <a:off x="5486400" y="4767277"/>
            <a:ext cx="1541780" cy="58837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 sz="1400" dirty="0" smtClean="0">
                <a:latin typeface="Arial" pitchFamily="34" charset="0"/>
                <a:cs typeface="Arial" pitchFamily="34" charset="0"/>
              </a:rPr>
              <a:t>Left </a:t>
            </a:r>
            <a:r>
              <a:rPr lang="en" sz="1400" dirty="0" err="1" smtClean="0">
                <a:latin typeface="Arial" pitchFamily="34" charset="0"/>
                <a:cs typeface="Arial" pitchFamily="34" charset="0"/>
              </a:rPr>
              <a:t>iliac</a:t>
            </a:r>
            <a:endParaRPr lang="sr-Cyrl-RS" sz="1400" dirty="0">
              <a:latin typeface="Arial" pitchFamily="34" charset="0"/>
              <a:cs typeface="Arial" pitchFamily="34" charset="0"/>
            </a:endParaRPr>
          </a:p>
        </p:txBody>
      </p:sp>
      <p:sp>
        <p:nvSpPr>
          <p:cNvPr id="14" name="TextBox 13"/>
          <p:cNvSpPr txBox="1"/>
          <p:nvPr/>
        </p:nvSpPr>
        <p:spPr>
          <a:xfrm>
            <a:off x="6745811" y="2597666"/>
            <a:ext cx="351378" cy="369332"/>
          </a:xfrm>
          <a:prstGeom prst="rect">
            <a:avLst/>
          </a:prstGeom>
          <a:noFill/>
        </p:spPr>
        <p:txBody>
          <a:bodyPr wrap="none" rtlCol="0">
            <a:spAutoFit/>
          </a:bodyPr>
          <a:lstStyle/>
          <a:p>
            <a:r>
              <a:rPr lang="en" b="1" dirty="0" smtClean="0">
                <a:solidFill>
                  <a:schemeClr val="tx2"/>
                </a:solidFill>
                <a:latin typeface="Arial" pitchFamily="34" charset="0"/>
                <a:cs typeface="Arial" pitchFamily="34" charset="0"/>
              </a:rPr>
              <a:t>A</a:t>
            </a:r>
            <a:endParaRPr lang="sr-Cyrl-RS" b="1" dirty="0">
              <a:solidFill>
                <a:schemeClr val="tx2"/>
              </a:solidFill>
              <a:latin typeface="Arial" pitchFamily="34" charset="0"/>
              <a:cs typeface="Arial" pitchFamily="34" charset="0"/>
            </a:endParaRPr>
          </a:p>
        </p:txBody>
      </p:sp>
      <p:sp>
        <p:nvSpPr>
          <p:cNvPr id="15" name="TextBox 14"/>
          <p:cNvSpPr txBox="1"/>
          <p:nvPr/>
        </p:nvSpPr>
        <p:spPr>
          <a:xfrm>
            <a:off x="6745811" y="4075668"/>
            <a:ext cx="351378" cy="369332"/>
          </a:xfrm>
          <a:prstGeom prst="rect">
            <a:avLst/>
          </a:prstGeom>
          <a:noFill/>
        </p:spPr>
        <p:txBody>
          <a:bodyPr wrap="none" rtlCol="0">
            <a:spAutoFit/>
          </a:bodyPr>
          <a:lstStyle/>
          <a:p>
            <a:r>
              <a:rPr lang="en" b="1" dirty="0" smtClean="0">
                <a:solidFill>
                  <a:schemeClr val="tx2"/>
                </a:solidFill>
                <a:latin typeface="Arial" pitchFamily="34" charset="0"/>
                <a:cs typeface="Arial" pitchFamily="34" charset="0"/>
              </a:rPr>
              <a:t>B</a:t>
            </a:r>
            <a:endParaRPr lang="sr-Cyrl-RS" b="1" dirty="0">
              <a:solidFill>
                <a:schemeClr val="tx2"/>
              </a:solidFill>
              <a:latin typeface="Arial" pitchFamily="34" charset="0"/>
              <a:cs typeface="Arial" pitchFamily="34" charset="0"/>
            </a:endParaRPr>
          </a:p>
        </p:txBody>
      </p:sp>
      <p:sp>
        <p:nvSpPr>
          <p:cNvPr id="16" name="TextBox 15"/>
          <p:cNvSpPr txBox="1"/>
          <p:nvPr/>
        </p:nvSpPr>
        <p:spPr>
          <a:xfrm>
            <a:off x="3733800" y="5888711"/>
            <a:ext cx="356188" cy="369332"/>
          </a:xfrm>
          <a:prstGeom prst="rect">
            <a:avLst/>
          </a:prstGeom>
          <a:noFill/>
        </p:spPr>
        <p:txBody>
          <a:bodyPr wrap="none" rtlCol="0">
            <a:spAutoFit/>
          </a:bodyPr>
          <a:lstStyle/>
          <a:p>
            <a:r>
              <a:rPr lang="en" b="1" dirty="0" smtClean="0">
                <a:solidFill>
                  <a:schemeClr val="tx2"/>
                </a:solidFill>
                <a:latin typeface="Arial" pitchFamily="34" charset="0"/>
                <a:cs typeface="Arial" pitchFamily="34" charset="0"/>
              </a:rPr>
              <a:t>C</a:t>
            </a:r>
            <a:endParaRPr lang="sr-Cyrl-RS" b="1" dirty="0">
              <a:solidFill>
                <a:schemeClr val="tx2"/>
              </a:solidFill>
              <a:latin typeface="Arial" pitchFamily="34" charset="0"/>
              <a:cs typeface="Arial" pitchFamily="34" charset="0"/>
            </a:endParaRPr>
          </a:p>
        </p:txBody>
      </p:sp>
      <p:sp>
        <p:nvSpPr>
          <p:cNvPr id="17" name="TextBox 16"/>
          <p:cNvSpPr txBox="1"/>
          <p:nvPr/>
        </p:nvSpPr>
        <p:spPr>
          <a:xfrm>
            <a:off x="5183598" y="5876011"/>
            <a:ext cx="417102" cy="369332"/>
          </a:xfrm>
          <a:prstGeom prst="rect">
            <a:avLst/>
          </a:prstGeom>
          <a:noFill/>
        </p:spPr>
        <p:txBody>
          <a:bodyPr wrap="none" rtlCol="0">
            <a:spAutoFit/>
          </a:bodyPr>
          <a:lstStyle/>
          <a:p>
            <a:r>
              <a:rPr lang="en" b="1" dirty="0" smtClean="0">
                <a:solidFill>
                  <a:schemeClr val="tx2"/>
                </a:solidFill>
                <a:latin typeface="Arial" pitchFamily="34" charset="0"/>
                <a:cs typeface="Arial" pitchFamily="34" charset="0"/>
              </a:rPr>
              <a:t>C '</a:t>
            </a:r>
            <a:endParaRPr lang="sr-Cyrl-RS" b="1" dirty="0">
              <a:solidFill>
                <a:schemeClr val="tx2"/>
              </a:solidFill>
              <a:latin typeface="Arial" pitchFamily="34" charset="0"/>
              <a:cs typeface="Arial" pitchFamily="34" charset="0"/>
            </a:endParaRPr>
          </a:p>
        </p:txBody>
      </p:sp>
      <p:sp>
        <p:nvSpPr>
          <p:cNvPr id="18" name="Left Brace 17"/>
          <p:cNvSpPr/>
          <p:nvPr/>
        </p:nvSpPr>
        <p:spPr>
          <a:xfrm>
            <a:off x="1880257" y="1460500"/>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sr-Cyrl-RS"/>
          </a:p>
        </p:txBody>
      </p:sp>
      <p:sp>
        <p:nvSpPr>
          <p:cNvPr id="19" name="Left Brace 18"/>
          <p:cNvSpPr/>
          <p:nvPr/>
        </p:nvSpPr>
        <p:spPr>
          <a:xfrm>
            <a:off x="2035705" y="3028434"/>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sr-Cyrl-RS"/>
          </a:p>
        </p:txBody>
      </p:sp>
      <p:sp>
        <p:nvSpPr>
          <p:cNvPr id="20" name="Left Brace 19"/>
          <p:cNvSpPr/>
          <p:nvPr/>
        </p:nvSpPr>
        <p:spPr>
          <a:xfrm>
            <a:off x="2035705" y="4528066"/>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sr-Cyrl-RS"/>
          </a:p>
        </p:txBody>
      </p:sp>
      <p:sp>
        <p:nvSpPr>
          <p:cNvPr id="21" name="TextBox 20"/>
          <p:cNvSpPr txBox="1"/>
          <p:nvPr/>
        </p:nvSpPr>
        <p:spPr>
          <a:xfrm>
            <a:off x="189697" y="1693446"/>
            <a:ext cx="1557349" cy="338554"/>
          </a:xfrm>
          <a:prstGeom prst="rect">
            <a:avLst/>
          </a:prstGeom>
          <a:noFill/>
        </p:spPr>
        <p:txBody>
          <a:bodyPr wrap="none" rtlCol="0">
            <a:spAutoFit/>
          </a:bodyPr>
          <a:lstStyle/>
          <a:p>
            <a:r>
              <a:rPr lang="en" sz="1600" b="1" dirty="0" err="1" smtClean="0">
                <a:solidFill>
                  <a:schemeClr val="tx2"/>
                </a:solidFill>
                <a:latin typeface="Arial" pitchFamily="34" charset="0"/>
                <a:cs typeface="Arial" pitchFamily="34" charset="0"/>
              </a:rPr>
              <a:t>Epigastrium</a:t>
            </a:r>
            <a:endParaRPr lang="sr-Cyrl-RS" sz="1600" b="1" dirty="0">
              <a:solidFill>
                <a:schemeClr val="tx2"/>
              </a:solidFill>
              <a:latin typeface="Arial" pitchFamily="34" charset="0"/>
              <a:cs typeface="Arial" pitchFamily="34" charset="0"/>
            </a:endParaRPr>
          </a:p>
        </p:txBody>
      </p:sp>
      <p:sp>
        <p:nvSpPr>
          <p:cNvPr id="22" name="TextBox 21"/>
          <p:cNvSpPr txBox="1"/>
          <p:nvPr/>
        </p:nvSpPr>
        <p:spPr>
          <a:xfrm>
            <a:off x="34046" y="3250168"/>
            <a:ext cx="1678858" cy="338554"/>
          </a:xfrm>
          <a:prstGeom prst="rect">
            <a:avLst/>
          </a:prstGeom>
          <a:noFill/>
        </p:spPr>
        <p:txBody>
          <a:bodyPr wrap="none" rtlCol="0">
            <a:spAutoFit/>
          </a:bodyPr>
          <a:lstStyle/>
          <a:p>
            <a:r>
              <a:rPr lang="en" sz="1600" b="1" dirty="0" err="1">
                <a:solidFill>
                  <a:schemeClr val="tx2"/>
                </a:solidFill>
                <a:latin typeface="Arial" pitchFamily="34" charset="0"/>
                <a:cs typeface="Arial" pitchFamily="34" charset="0"/>
              </a:rPr>
              <a:t>Mesogastrium </a:t>
            </a:r>
            <a:r>
              <a:rPr lang="en" sz="1600" b="1" dirty="0" err="1" smtClean="0">
                <a:solidFill>
                  <a:schemeClr val="tx2"/>
                </a:solidFill>
                <a:latin typeface="Arial" pitchFamily="34" charset="0"/>
                <a:cs typeface="Arial" pitchFamily="34" charset="0"/>
              </a:rPr>
              <a:t>_</a:t>
            </a:r>
            <a:endParaRPr lang="sr-Cyrl-RS" sz="1600" b="1" dirty="0">
              <a:solidFill>
                <a:schemeClr val="tx2"/>
              </a:solidFill>
              <a:latin typeface="Arial" pitchFamily="34" charset="0"/>
              <a:cs typeface="Arial" pitchFamily="34" charset="0"/>
            </a:endParaRPr>
          </a:p>
        </p:txBody>
      </p:sp>
      <p:sp>
        <p:nvSpPr>
          <p:cNvPr id="23" name="TextBox 22"/>
          <p:cNvSpPr txBox="1"/>
          <p:nvPr/>
        </p:nvSpPr>
        <p:spPr>
          <a:xfrm>
            <a:off x="324963" y="4761012"/>
            <a:ext cx="1682384" cy="338554"/>
          </a:xfrm>
          <a:prstGeom prst="rect">
            <a:avLst/>
          </a:prstGeom>
          <a:noFill/>
        </p:spPr>
        <p:txBody>
          <a:bodyPr wrap="none" rtlCol="0">
            <a:spAutoFit/>
          </a:bodyPr>
          <a:lstStyle/>
          <a:p>
            <a:r>
              <a:rPr lang="en" sz="1600" b="1" dirty="0" err="1">
                <a:solidFill>
                  <a:schemeClr val="tx2"/>
                </a:solidFill>
                <a:latin typeface="Arial" pitchFamily="34" charset="0"/>
                <a:cs typeface="Arial" pitchFamily="34" charset="0"/>
              </a:rPr>
              <a:t>H </a:t>
            </a:r>
            <a:r>
              <a:rPr lang="en" sz="1600" b="1" dirty="0" err="1" smtClean="0">
                <a:solidFill>
                  <a:schemeClr val="tx2"/>
                </a:solidFill>
                <a:latin typeface="Arial" pitchFamily="34" charset="0"/>
                <a:cs typeface="Arial" pitchFamily="34" charset="0"/>
              </a:rPr>
              <a:t>hypogastrium</a:t>
            </a:r>
            <a:endParaRPr lang="sr-Cyrl-RS" sz="1600" b="1" dirty="0">
              <a:solidFill>
                <a:schemeClr val="tx2"/>
              </a:solidFill>
              <a:latin typeface="Arial" pitchFamily="34" charset="0"/>
              <a:cs typeface="Arial" pitchFamily="34" charset="0"/>
            </a:endParaRPr>
          </a:p>
        </p:txBody>
      </p:sp>
      <p:sp>
        <p:nvSpPr>
          <p:cNvPr id="3" name="Rectangle 2"/>
          <p:cNvSpPr/>
          <p:nvPr/>
        </p:nvSpPr>
        <p:spPr>
          <a:xfrm>
            <a:off x="7028180" y="843340"/>
            <a:ext cx="1905000" cy="2123658"/>
          </a:xfrm>
          <a:prstGeom prst="rect">
            <a:avLst/>
          </a:prstGeom>
        </p:spPr>
        <p:txBody>
          <a:bodyPr wrap="square">
            <a:spAutoFit/>
          </a:bodyPr>
          <a:lstStyle/>
          <a:p>
            <a:pPr>
              <a:lnSpc>
                <a:spcPct val="150000"/>
              </a:lnSpc>
            </a:pPr>
            <a:r>
              <a:rPr lang="en" sz="1400" b="1" dirty="0">
                <a:solidFill>
                  <a:srgbClr val="FF0000"/>
                </a:solidFill>
                <a:latin typeface="Arial" pitchFamily="34" charset="0"/>
                <a:cs typeface="Arial" pitchFamily="34" charset="0"/>
              </a:rPr>
              <a:t>First horizontal line (A):</a:t>
            </a:r>
          </a:p>
          <a:p>
            <a:pPr>
              <a:lnSpc>
                <a:spcPct val="150000"/>
              </a:lnSpc>
            </a:pPr>
            <a:r>
              <a:rPr lang="en" sz="1400" dirty="0">
                <a:latin typeface="Arial" pitchFamily="34" charset="0"/>
                <a:cs typeface="Arial" pitchFamily="34" charset="0"/>
              </a:rPr>
              <a:t>The lower edges </a:t>
            </a:r>
            <a:r>
              <a:rPr lang="en" sz="1400" dirty="0" err="1">
                <a:latin typeface="Arial" pitchFamily="34" charset="0"/>
                <a:cs typeface="Arial" pitchFamily="34" charset="0"/>
              </a:rPr>
              <a:t>of the rib </a:t>
            </a:r>
            <a:r>
              <a:rPr lang="en" sz="1400" dirty="0">
                <a:latin typeface="Arial" pitchFamily="34" charset="0"/>
                <a:cs typeface="Arial" pitchFamily="34" charset="0"/>
              </a:rPr>
              <a:t>arches (separates </a:t>
            </a:r>
            <a:r>
              <a:rPr lang="en" sz="1400" dirty="0" err="1">
                <a:latin typeface="Arial" pitchFamily="34" charset="0"/>
                <a:cs typeface="Arial" pitchFamily="34" charset="0"/>
              </a:rPr>
              <a:t>the epigastrium </a:t>
            </a:r>
            <a:r>
              <a:rPr lang="en" sz="1400" dirty="0">
                <a:latin typeface="Arial" pitchFamily="34" charset="0"/>
                <a:cs typeface="Arial" pitchFamily="34" charset="0"/>
              </a:rPr>
              <a:t>from </a:t>
            </a:r>
            <a:r>
              <a:rPr lang="en" sz="1400" dirty="0" err="1">
                <a:latin typeface="Arial" pitchFamily="34" charset="0"/>
                <a:cs typeface="Arial" pitchFamily="34" charset="0"/>
              </a:rPr>
              <a:t>the mesogastrium </a:t>
            </a:r>
            <a:r>
              <a:rPr lang="en" dirty="0">
                <a:latin typeface="Arial" pitchFamily="34" charset="0"/>
                <a:cs typeface="Arial" pitchFamily="34" charset="0"/>
              </a:rPr>
              <a:t>)</a:t>
            </a:r>
            <a:endParaRPr lang="sr-Cyrl-RS" dirty="0"/>
          </a:p>
        </p:txBody>
      </p:sp>
      <p:sp>
        <p:nvSpPr>
          <p:cNvPr id="4" name="Rectangle 3"/>
          <p:cNvSpPr/>
          <p:nvPr/>
        </p:nvSpPr>
        <p:spPr>
          <a:xfrm>
            <a:off x="7028180" y="3969603"/>
            <a:ext cx="2046811" cy="2031325"/>
          </a:xfrm>
          <a:prstGeom prst="rect">
            <a:avLst/>
          </a:prstGeom>
        </p:spPr>
        <p:txBody>
          <a:bodyPr wrap="square">
            <a:spAutoFit/>
          </a:bodyPr>
          <a:lstStyle/>
          <a:p>
            <a:pPr>
              <a:lnSpc>
                <a:spcPct val="150000"/>
              </a:lnSpc>
            </a:pPr>
            <a:r>
              <a:rPr lang="en" sz="1400" b="1" dirty="0">
                <a:solidFill>
                  <a:srgbClr val="FF0000"/>
                </a:solidFill>
                <a:latin typeface="Arial" pitchFamily="34" charset="0"/>
                <a:cs typeface="Arial" pitchFamily="34" charset="0"/>
              </a:rPr>
              <a:t>Second horizontal line (B):</a:t>
            </a:r>
          </a:p>
          <a:p>
            <a:pPr>
              <a:lnSpc>
                <a:spcPct val="150000"/>
              </a:lnSpc>
            </a:pPr>
            <a:r>
              <a:rPr lang="en" sz="1400" dirty="0">
                <a:latin typeface="Arial" pitchFamily="34" charset="0"/>
                <a:cs typeface="Arial" pitchFamily="34" charset="0"/>
              </a:rPr>
              <a:t>Connects </a:t>
            </a:r>
            <a:r>
              <a:rPr lang="en" sz="1400" dirty="0" err="1">
                <a:latin typeface="Arial" pitchFamily="34" charset="0"/>
                <a:cs typeface="Arial" pitchFamily="34" charset="0"/>
              </a:rPr>
              <a:t>the spine</a:t>
            </a:r>
            <a:r>
              <a:rPr lang="en" sz="1400" dirty="0">
                <a:latin typeface="Arial" pitchFamily="34" charset="0"/>
                <a:cs typeface="Arial" pitchFamily="34" charset="0"/>
              </a:rPr>
              <a:t> </a:t>
            </a:r>
            <a:r>
              <a:rPr lang="en" sz="1400" dirty="0" err="1">
                <a:latin typeface="Arial" pitchFamily="34" charset="0"/>
                <a:cs typeface="Arial" pitchFamily="34" charset="0"/>
              </a:rPr>
              <a:t>iliacae</a:t>
            </a:r>
            <a:r>
              <a:rPr lang="en" sz="1400" dirty="0">
                <a:latin typeface="Arial" pitchFamily="34" charset="0"/>
                <a:cs typeface="Arial" pitchFamily="34" charset="0"/>
              </a:rPr>
              <a:t> </a:t>
            </a:r>
            <a:r>
              <a:rPr lang="en" sz="1400" dirty="0" err="1">
                <a:latin typeface="Arial" pitchFamily="34" charset="0"/>
                <a:cs typeface="Arial" pitchFamily="34" charset="0"/>
              </a:rPr>
              <a:t>anterior</a:t>
            </a:r>
            <a:r>
              <a:rPr lang="en" sz="1400" dirty="0">
                <a:latin typeface="Arial" pitchFamily="34" charset="0"/>
                <a:cs typeface="Arial" pitchFamily="34" charset="0"/>
              </a:rPr>
              <a:t> </a:t>
            </a:r>
            <a:r>
              <a:rPr lang="en" sz="1400" dirty="0" err="1">
                <a:latin typeface="Arial" pitchFamily="34" charset="0"/>
                <a:cs typeface="Arial" pitchFamily="34" charset="0"/>
              </a:rPr>
              <a:t>superior </a:t>
            </a:r>
            <a:r>
              <a:rPr lang="en" sz="1400" dirty="0">
                <a:latin typeface="Arial" pitchFamily="34" charset="0"/>
                <a:cs typeface="Arial" pitchFamily="34" charset="0"/>
              </a:rPr>
              <a:t>(separates </a:t>
            </a:r>
            <a:r>
              <a:rPr lang="en" sz="1400" dirty="0" err="1">
                <a:latin typeface="Arial" pitchFamily="34" charset="0"/>
                <a:cs typeface="Arial" pitchFamily="34" charset="0"/>
              </a:rPr>
              <a:t>the mesogastrium </a:t>
            </a:r>
            <a:r>
              <a:rPr lang="en" sz="1400" dirty="0">
                <a:latin typeface="Arial" pitchFamily="34" charset="0"/>
                <a:cs typeface="Arial" pitchFamily="34" charset="0"/>
              </a:rPr>
              <a:t>from </a:t>
            </a:r>
            <a:r>
              <a:rPr lang="en" sz="1400" dirty="0" err="1">
                <a:latin typeface="Arial" pitchFamily="34" charset="0"/>
                <a:cs typeface="Arial" pitchFamily="34" charset="0"/>
              </a:rPr>
              <a:t>the hypogastrium </a:t>
            </a:r>
            <a:r>
              <a:rPr lang="en" sz="1400" dirty="0">
                <a:latin typeface="Arial" pitchFamily="34" charset="0"/>
                <a:cs typeface="Arial" pitchFamily="34" charset="0"/>
              </a:rPr>
              <a:t>)</a:t>
            </a:r>
            <a:endParaRPr lang="sr-Cyrl-RS" sz="1400" dirty="0"/>
          </a:p>
        </p:txBody>
      </p:sp>
      <p:sp>
        <p:nvSpPr>
          <p:cNvPr id="24" name="Rectangle 23"/>
          <p:cNvSpPr/>
          <p:nvPr/>
        </p:nvSpPr>
        <p:spPr>
          <a:xfrm>
            <a:off x="189697" y="6180454"/>
            <a:ext cx="8885294" cy="738664"/>
          </a:xfrm>
          <a:prstGeom prst="rect">
            <a:avLst/>
          </a:prstGeom>
        </p:spPr>
        <p:txBody>
          <a:bodyPr wrap="square">
            <a:spAutoFit/>
          </a:bodyPr>
          <a:lstStyle/>
          <a:p>
            <a:pPr>
              <a:lnSpc>
                <a:spcPct val="150000"/>
              </a:lnSpc>
            </a:pPr>
            <a:r>
              <a:rPr lang="en" sz="1400" b="1" dirty="0">
                <a:solidFill>
                  <a:srgbClr val="FF0000"/>
                </a:solidFill>
                <a:latin typeface="Arial" pitchFamily="34" charset="0"/>
                <a:cs typeface="Arial" pitchFamily="34" charset="0"/>
              </a:rPr>
              <a:t>Two vertical (parallel lines </a:t>
            </a:r>
            <a:r>
              <a:rPr lang="en" sz="1400" b="1" dirty="0" smtClean="0">
                <a:solidFill>
                  <a:srgbClr val="FF0000"/>
                </a:solidFill>
                <a:latin typeface="Arial" pitchFamily="34" charset="0"/>
                <a:cs typeface="Arial" pitchFamily="34" charset="0"/>
              </a:rPr>
              <a:t>): </a:t>
            </a:r>
            <a:r>
              <a:rPr lang="en" sz="1400" dirty="0" smtClean="0">
                <a:latin typeface="Arial" pitchFamily="34" charset="0"/>
                <a:cs typeface="Arial" pitchFamily="34" charset="0"/>
              </a:rPr>
              <a:t>They start </a:t>
            </a:r>
            <a:r>
              <a:rPr lang="en" sz="1400" dirty="0">
                <a:latin typeface="Arial" pitchFamily="34" charset="0"/>
                <a:cs typeface="Arial" pitchFamily="34" charset="0"/>
              </a:rPr>
              <a:t>from the middle of </a:t>
            </a:r>
            <a:r>
              <a:rPr lang="en" sz="1400" dirty="0" err="1">
                <a:latin typeface="Arial" pitchFamily="34" charset="0"/>
                <a:cs typeface="Arial" pitchFamily="34" charset="0"/>
              </a:rPr>
              <a:t>the ligamentum</a:t>
            </a:r>
            <a:r>
              <a:rPr lang="en" sz="1400" dirty="0">
                <a:latin typeface="Arial" pitchFamily="34" charset="0"/>
                <a:cs typeface="Arial" pitchFamily="34" charset="0"/>
              </a:rPr>
              <a:t> </a:t>
            </a:r>
            <a:r>
              <a:rPr lang="en" sz="1400" dirty="0" err="1">
                <a:latin typeface="Arial" pitchFamily="34" charset="0"/>
                <a:cs typeface="Arial" pitchFamily="34" charset="0"/>
              </a:rPr>
              <a:t>inguinal</a:t>
            </a:r>
            <a:r>
              <a:rPr lang="en" sz="1400" dirty="0">
                <a:latin typeface="Arial" pitchFamily="34" charset="0"/>
                <a:cs typeface="Arial" pitchFamily="34" charset="0"/>
              </a:rPr>
              <a:t> </a:t>
            </a:r>
            <a:r>
              <a:rPr lang="en" sz="1400" dirty="0" err="1">
                <a:latin typeface="Arial" pitchFamily="34" charset="0"/>
                <a:cs typeface="Arial" pitchFamily="34" charset="0"/>
              </a:rPr>
              <a:t>Puparts </a:t>
            </a:r>
            <a:r>
              <a:rPr lang="en" sz="1400" dirty="0">
                <a:latin typeface="Arial" pitchFamily="34" charset="0"/>
                <a:cs typeface="Arial" pitchFamily="34" charset="0"/>
              </a:rPr>
              <a:t>( C and C ') on the left and right sides and going upwards divide </a:t>
            </a:r>
            <a:r>
              <a:rPr lang="en" sz="1400" dirty="0" err="1">
                <a:latin typeface="Arial" pitchFamily="34" charset="0"/>
                <a:cs typeface="Arial" pitchFamily="34" charset="0"/>
              </a:rPr>
              <a:t>the epigastrium </a:t>
            </a:r>
            <a:r>
              <a:rPr lang="en" sz="1400" dirty="0">
                <a:latin typeface="Arial" pitchFamily="34" charset="0"/>
                <a:cs typeface="Arial" pitchFamily="34" charset="0"/>
              </a:rPr>
              <a:t>, </a:t>
            </a:r>
            <a:r>
              <a:rPr lang="en" sz="1400" dirty="0" err="1">
                <a:latin typeface="Arial" pitchFamily="34" charset="0"/>
                <a:cs typeface="Arial" pitchFamily="34" charset="0"/>
              </a:rPr>
              <a:t>mesogastrum </a:t>
            </a:r>
            <a:r>
              <a:rPr lang="en" sz="1400" dirty="0">
                <a:latin typeface="Arial" pitchFamily="34" charset="0"/>
                <a:cs typeface="Arial" pitchFamily="34" charset="0"/>
              </a:rPr>
              <a:t>and </a:t>
            </a:r>
            <a:r>
              <a:rPr lang="en" sz="1400" dirty="0" err="1">
                <a:latin typeface="Arial" pitchFamily="34" charset="0"/>
                <a:cs typeface="Arial" pitchFamily="34" charset="0"/>
              </a:rPr>
              <a:t>hypogastrium </a:t>
            </a:r>
            <a:r>
              <a:rPr lang="en" sz="1400" dirty="0">
                <a:latin typeface="Arial" pitchFamily="34" charset="0"/>
                <a:cs typeface="Arial" pitchFamily="34" charset="0"/>
              </a:rPr>
              <a:t>into three more fields</a:t>
            </a:r>
          </a:p>
        </p:txBody>
      </p:sp>
    </p:spTree>
    <p:extLst>
      <p:ext uri="{BB962C8B-B14F-4D97-AF65-F5344CB8AC3E}">
        <p14:creationId xmlns="" xmlns:p14="http://schemas.microsoft.com/office/powerpoint/2010/main" val="250519865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58847"/>
            <a:ext cx="8839200" cy="3001334"/>
          </a:xfrm>
          <a:prstGeom prst="rect">
            <a:avLst/>
          </a:prstGeom>
        </p:spPr>
        <p:txBody>
          <a:bodyPr wrap="square">
            <a:spAutoFit/>
          </a:bodyPr>
          <a:lstStyle/>
          <a:p>
            <a:pPr>
              <a:lnSpc>
                <a:spcPct val="150000"/>
              </a:lnSpc>
              <a:defRPr/>
            </a:pPr>
            <a:r>
              <a:rPr lang="en" sz="1600" b="1" dirty="0">
                <a:latin typeface="Arial" pitchFamily="34" charset="0"/>
                <a:cs typeface="Arial" pitchFamily="34" charset="0"/>
              </a:rPr>
              <a:t>A) </a:t>
            </a:r>
            <a:r>
              <a:rPr lang="en" sz="1600" dirty="0">
                <a:latin typeface="Arial" pitchFamily="34" charset="0"/>
                <a:cs typeface="Arial" pitchFamily="34" charset="0"/>
              </a:rPr>
              <a:t>On the right side of the patient, facing the patient and facing away from the patient</a:t>
            </a:r>
          </a:p>
          <a:p>
            <a:pPr marL="285750" indent="-285750">
              <a:lnSpc>
                <a:spcPct val="150000"/>
              </a:lnSpc>
              <a:buFont typeface="Arial" pitchFamily="34" charset="0"/>
              <a:buChar char="•"/>
              <a:defRPr/>
            </a:pPr>
            <a:r>
              <a:rPr lang="en" sz="1600" dirty="0">
                <a:latin typeface="Arial" pitchFamily="34" charset="0"/>
                <a:cs typeface="Arial" pitchFamily="34" charset="0"/>
              </a:rPr>
              <a:t>The fingers of both hands are pressed together and placed on the abdominal wall (below the DRL).</a:t>
            </a:r>
          </a:p>
          <a:p>
            <a:pPr marL="285750" indent="-285750">
              <a:lnSpc>
                <a:spcPct val="150000"/>
              </a:lnSpc>
              <a:buFont typeface="Arial" pitchFamily="34" charset="0"/>
              <a:buChar char="•"/>
              <a:defRPr/>
            </a:pPr>
            <a:r>
              <a:rPr lang="en" sz="1600" dirty="0">
                <a:latin typeface="Arial" pitchFamily="34" charset="0"/>
                <a:cs typeface="Arial" pitchFamily="34" charset="0"/>
              </a:rPr>
              <a:t>With gentle pressure, push the abdominal wall by 1-2 cm below </a:t>
            </a:r>
            <a:r>
              <a:rPr lang="en" sz="1600" dirty="0" err="1">
                <a:latin typeface="Arial" pitchFamily="34" charset="0"/>
                <a:cs typeface="Arial" pitchFamily="34" charset="0"/>
              </a:rPr>
              <a:t>the rib </a:t>
            </a:r>
            <a:r>
              <a:rPr lang="en" sz="1600" dirty="0">
                <a:latin typeface="Arial" pitchFamily="34" charset="0"/>
                <a:cs typeface="Arial" pitchFamily="34" charset="0"/>
              </a:rPr>
              <a:t>cage, the patient to take a deep breath</a:t>
            </a:r>
          </a:p>
          <a:p>
            <a:pPr marL="285750" indent="-285750">
              <a:lnSpc>
                <a:spcPct val="150000"/>
              </a:lnSpc>
              <a:buFont typeface="Arial" pitchFamily="34" charset="0"/>
              <a:buChar char="•"/>
              <a:defRPr/>
            </a:pPr>
            <a:r>
              <a:rPr lang="en" sz="1600" dirty="0">
                <a:latin typeface="Arial" pitchFamily="34" charset="0"/>
                <a:cs typeface="Arial" pitchFamily="34" charset="0"/>
              </a:rPr>
              <a:t>The enlarged liver will slide down and hit the fingertips</a:t>
            </a:r>
          </a:p>
          <a:p>
            <a:pPr marL="285750" indent="-285750">
              <a:lnSpc>
                <a:spcPct val="150000"/>
              </a:lnSpc>
              <a:buFont typeface="Arial" pitchFamily="34" charset="0"/>
              <a:buChar char="•"/>
              <a:defRPr/>
            </a:pPr>
            <a:r>
              <a:rPr lang="en" sz="1600" dirty="0">
                <a:latin typeface="Arial" pitchFamily="34" charset="0"/>
                <a:cs typeface="Arial" pitchFamily="34" charset="0"/>
              </a:rPr>
              <a:t>If the fingers are below the edge of the liver, gradually move the fingers upwards, without lifting them from the surface of the abdomen, especially at the moment of </a:t>
            </a:r>
            <a:r>
              <a:rPr lang="en" sz="1600" dirty="0" err="1">
                <a:latin typeface="Arial" pitchFamily="34" charset="0"/>
                <a:cs typeface="Arial" pitchFamily="34" charset="0"/>
              </a:rPr>
              <a:t>inspiration </a:t>
            </a:r>
            <a:r>
              <a:rPr lang="en" sz="1600" dirty="0">
                <a:latin typeface="Arial" pitchFamily="34" charset="0"/>
                <a:cs typeface="Arial" pitchFamily="34" charset="0"/>
              </a:rPr>
              <a:t>, so that the fingers meet the liver</a:t>
            </a:r>
          </a:p>
        </p:txBody>
      </p:sp>
      <p:pic>
        <p:nvPicPr>
          <p:cNvPr id="3" name="Picture 2" descr="https://o.quizlet.com/i/itIM5Ama9MQT2BGAaM3Y3w_m.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33600" y="3352800"/>
            <a:ext cx="4343400" cy="2971800"/>
          </a:xfrm>
          <a:prstGeom prst="rect">
            <a:avLst/>
          </a:prstGeom>
          <a:noFill/>
          <a:ln>
            <a:noFill/>
          </a:ln>
        </p:spPr>
      </p:pic>
      <p:sp>
        <p:nvSpPr>
          <p:cNvPr id="4" name="Rectangle 3"/>
          <p:cNvSpPr/>
          <p:nvPr/>
        </p:nvSpPr>
        <p:spPr>
          <a:xfrm>
            <a:off x="2133600" y="5943600"/>
            <a:ext cx="43434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 b="1" dirty="0">
                <a:latin typeface="Arial" pitchFamily="34" charset="0"/>
                <a:cs typeface="Arial" pitchFamily="34" charset="0"/>
              </a:rPr>
              <a:t>PALPATION OF THE LIVER</a:t>
            </a:r>
          </a:p>
        </p:txBody>
      </p:sp>
    </p:spTree>
    <p:extLst>
      <p:ext uri="{BB962C8B-B14F-4D97-AF65-F5344CB8AC3E}">
        <p14:creationId xmlns="" xmlns:p14="http://schemas.microsoft.com/office/powerpoint/2010/main" val="16144655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8991600" cy="1569660"/>
          </a:xfrm>
          <a:prstGeom prst="rect">
            <a:avLst/>
          </a:prstGeom>
        </p:spPr>
        <p:txBody>
          <a:bodyPr wrap="square">
            <a:spAutoFit/>
          </a:bodyPr>
          <a:lstStyle/>
          <a:p>
            <a:pPr>
              <a:lnSpc>
                <a:spcPct val="150000"/>
              </a:lnSpc>
              <a:defRPr/>
            </a:pPr>
            <a:r>
              <a:rPr lang="en" sz="1600" b="1" dirty="0" smtClean="0">
                <a:latin typeface="Arial" pitchFamily="34" charset="0"/>
                <a:cs typeface="Arial" pitchFamily="34" charset="0"/>
              </a:rPr>
              <a:t>B) </a:t>
            </a:r>
            <a:r>
              <a:rPr lang="en" sz="1600" dirty="0" smtClean="0">
                <a:latin typeface="Arial" pitchFamily="34" charset="0"/>
                <a:cs typeface="Arial" pitchFamily="34" charset="0"/>
              </a:rPr>
              <a:t>On </a:t>
            </a:r>
            <a:r>
              <a:rPr lang="en" sz="1600" dirty="0">
                <a:latin typeface="Arial" pitchFamily="34" charset="0"/>
                <a:cs typeface="Arial" pitchFamily="34" charset="0"/>
              </a:rPr>
              <a:t>the right side of the patient, facing the patient</a:t>
            </a:r>
          </a:p>
          <a:p>
            <a:pPr marL="285750" indent="-285750">
              <a:lnSpc>
                <a:spcPct val="150000"/>
              </a:lnSpc>
              <a:buFont typeface="Arial" pitchFamily="34" charset="0"/>
              <a:buChar char="•"/>
              <a:defRPr/>
            </a:pPr>
            <a:r>
              <a:rPr lang="en" sz="1600" dirty="0" smtClean="0">
                <a:latin typeface="Arial" pitchFamily="34" charset="0"/>
                <a:cs typeface="Arial" pitchFamily="34" charset="0"/>
              </a:rPr>
              <a:t>With the tips of the fingers (cheekbones), deep </a:t>
            </a:r>
            <a:r>
              <a:rPr lang="en" sz="1600" dirty="0" err="1" smtClean="0">
                <a:latin typeface="Arial" pitchFamily="34" charset="0"/>
                <a:cs typeface="Arial" pitchFamily="34" charset="0"/>
              </a:rPr>
              <a:t>palpation </a:t>
            </a:r>
            <a:r>
              <a:rPr lang="en" sz="1600" dirty="0" smtClean="0">
                <a:latin typeface="Arial" pitchFamily="34" charset="0"/>
                <a:cs typeface="Arial" pitchFamily="34" charset="0"/>
              </a:rPr>
              <a:t>, starting from the right </a:t>
            </a:r>
            <a:r>
              <a:rPr lang="en" sz="1600" dirty="0" err="1" smtClean="0">
                <a:latin typeface="Arial" pitchFamily="34" charset="0"/>
                <a:cs typeface="Arial" pitchFamily="34" charset="0"/>
              </a:rPr>
              <a:t>inguinal </a:t>
            </a:r>
            <a:r>
              <a:rPr lang="en" sz="1600" dirty="0" smtClean="0">
                <a:latin typeface="Arial" pitchFamily="34" charset="0"/>
                <a:cs typeface="Arial" pitchFamily="34" charset="0"/>
              </a:rPr>
              <a:t>space upwards</a:t>
            </a:r>
          </a:p>
          <a:p>
            <a:pPr marL="285750" indent="-285750">
              <a:lnSpc>
                <a:spcPct val="150000"/>
              </a:lnSpc>
              <a:buFont typeface="Arial" pitchFamily="34" charset="0"/>
              <a:buChar char="•"/>
              <a:defRPr/>
            </a:pPr>
            <a:r>
              <a:rPr lang="en" sz="1600" dirty="0" smtClean="0">
                <a:latin typeface="Arial" pitchFamily="34" charset="0"/>
                <a:cs typeface="Arial" pitchFamily="34" charset="0"/>
              </a:rPr>
              <a:t>The patient breathes deeply and evenly</a:t>
            </a:r>
            <a:endParaRPr lang="sr-Cyrl-RS" sz="1600" dirty="0">
              <a:latin typeface="Arial" pitchFamily="34" charset="0"/>
              <a:cs typeface="Arial" pitchFamily="34" charset="0"/>
            </a:endParaRPr>
          </a:p>
        </p:txBody>
      </p:sp>
      <p:pic>
        <p:nvPicPr>
          <p:cNvPr id="3" name="Picture 2" descr="http://image.slidesharecdn.com/examofabdomin-090404124625-phpapp02/95/exam-of-abdomen-53-728.jpg?cb=1238867264"/>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43000" y="2133600"/>
            <a:ext cx="6096000" cy="3886200"/>
          </a:xfrm>
          <a:prstGeom prst="rect">
            <a:avLst/>
          </a:prstGeom>
          <a:noFill/>
          <a:ln>
            <a:noFill/>
          </a:ln>
        </p:spPr>
      </p:pic>
      <p:sp>
        <p:nvSpPr>
          <p:cNvPr id="4" name="Rectangle 3"/>
          <p:cNvSpPr/>
          <p:nvPr/>
        </p:nvSpPr>
        <p:spPr>
          <a:xfrm>
            <a:off x="1524000" y="5486400"/>
            <a:ext cx="53340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 b="1" dirty="0">
                <a:latin typeface="Arial" pitchFamily="34" charset="0"/>
                <a:cs typeface="Arial" pitchFamily="34" charset="0"/>
              </a:rPr>
              <a:t>PALPATION OF THE LIVER</a:t>
            </a:r>
          </a:p>
        </p:txBody>
      </p:sp>
    </p:spTree>
    <p:extLst>
      <p:ext uri="{BB962C8B-B14F-4D97-AF65-F5344CB8AC3E}">
        <p14:creationId xmlns="" xmlns:p14="http://schemas.microsoft.com/office/powerpoint/2010/main" val="301666196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400" y="12680"/>
            <a:ext cx="9118600" cy="3046988"/>
          </a:xfrm>
          <a:prstGeom prst="rect">
            <a:avLst/>
          </a:prstGeom>
          <a:noFill/>
        </p:spPr>
        <p:txBody>
          <a:bodyPr wrap="square" rtlCol="0">
            <a:spAutoFit/>
          </a:bodyPr>
          <a:lstStyle/>
          <a:p>
            <a:pPr>
              <a:lnSpc>
                <a:spcPct val="150000"/>
              </a:lnSpc>
              <a:defRPr/>
            </a:pPr>
            <a:r>
              <a:rPr lang="en" sz="1600" b="1" dirty="0" smtClean="0">
                <a:latin typeface="Arial" pitchFamily="34" charset="0"/>
                <a:cs typeface="Arial" pitchFamily="34" charset="0"/>
              </a:rPr>
              <a:t>C) The doctor's </a:t>
            </a:r>
            <a:r>
              <a:rPr lang="en" sz="1600" dirty="0" smtClean="0">
                <a:latin typeface="Arial" pitchFamily="34" charset="0"/>
                <a:cs typeface="Arial" pitchFamily="34" charset="0"/>
              </a:rPr>
              <a:t>left </a:t>
            </a:r>
            <a:r>
              <a:rPr lang="en" sz="1600" dirty="0">
                <a:latin typeface="Arial" pitchFamily="34" charset="0"/>
                <a:cs typeface="Arial" pitchFamily="34" charset="0"/>
              </a:rPr>
              <a:t>hand on the lumbar </a:t>
            </a:r>
            <a:r>
              <a:rPr lang="en" sz="1600" dirty="0" smtClean="0">
                <a:latin typeface="Arial" pitchFamily="34" charset="0"/>
                <a:cs typeface="Arial" pitchFamily="34" charset="0"/>
              </a:rPr>
              <a:t>region (right) </a:t>
            </a:r>
            <a:r>
              <a:rPr lang="en" sz="1600" dirty="0">
                <a:latin typeface="Arial" pitchFamily="34" charset="0"/>
                <a:cs typeface="Arial" pitchFamily="34" charset="0"/>
              </a:rPr>
              <a:t>with a light push of the lower </a:t>
            </a:r>
            <a:r>
              <a:rPr lang="en" sz="1600" dirty="0" smtClean="0">
                <a:latin typeface="Arial" pitchFamily="34" charset="0"/>
                <a:cs typeface="Arial" pitchFamily="34" charset="0"/>
              </a:rPr>
              <a:t>part of </a:t>
            </a:r>
            <a:r>
              <a:rPr lang="en" sz="1600" dirty="0" err="1" smtClean="0">
                <a:latin typeface="Arial" pitchFamily="34" charset="0"/>
                <a:cs typeface="Arial" pitchFamily="34" charset="0"/>
              </a:rPr>
              <a:t>the hemithorax </a:t>
            </a:r>
            <a:r>
              <a:rPr lang="en" sz="1600" dirty="0" smtClean="0">
                <a:latin typeface="Arial" pitchFamily="34" charset="0"/>
                <a:cs typeface="Arial" pitchFamily="34" charset="0"/>
              </a:rPr>
              <a:t>to </a:t>
            </a:r>
            <a:r>
              <a:rPr lang="en" sz="1600" dirty="0">
                <a:latin typeface="Arial" pitchFamily="34" charset="0"/>
                <a:cs typeface="Arial" pitchFamily="34" charset="0"/>
              </a:rPr>
              <a:t>a higher</a:t>
            </a:r>
          </a:p>
          <a:p>
            <a:pPr marL="285750" indent="-285750">
              <a:lnSpc>
                <a:spcPct val="150000"/>
              </a:lnSpc>
              <a:buFont typeface="Arial" pitchFamily="34" charset="0"/>
              <a:buChar char="•"/>
              <a:defRPr/>
            </a:pPr>
            <a:r>
              <a:rPr lang="en" sz="1600" dirty="0">
                <a:latin typeface="Arial" pitchFamily="34" charset="0"/>
                <a:cs typeface="Arial" pitchFamily="34" charset="0"/>
              </a:rPr>
              <a:t>Fingers of the right hand bent in the form of a grip </a:t>
            </a:r>
            <a:r>
              <a:rPr lang="en" sz="1600" dirty="0" smtClean="0">
                <a:latin typeface="Arial" pitchFamily="34" charset="0"/>
                <a:cs typeface="Arial" pitchFamily="34" charset="0"/>
              </a:rPr>
              <a:t>, perform deep </a:t>
            </a:r>
            <a:r>
              <a:rPr lang="en" sz="1600" dirty="0" err="1" smtClean="0">
                <a:latin typeface="Arial" pitchFamily="34" charset="0"/>
                <a:cs typeface="Arial" pitchFamily="34" charset="0"/>
              </a:rPr>
              <a:t>palpation </a:t>
            </a:r>
            <a:r>
              <a:rPr lang="en" sz="1600" dirty="0" smtClean="0">
                <a:latin typeface="Arial" pitchFamily="34" charset="0"/>
                <a:cs typeface="Arial" pitchFamily="34" charset="0"/>
              </a:rPr>
              <a:t>starting from </a:t>
            </a:r>
            <a:r>
              <a:rPr lang="en" sz="1600" dirty="0" err="1" smtClean="0">
                <a:latin typeface="Arial" pitchFamily="34" charset="0"/>
                <a:cs typeface="Arial" pitchFamily="34" charset="0"/>
              </a:rPr>
              <a:t>the inguinal </a:t>
            </a:r>
            <a:r>
              <a:rPr lang="en" sz="1600" dirty="0" smtClean="0">
                <a:latin typeface="Arial" pitchFamily="34" charset="0"/>
                <a:cs typeface="Arial" pitchFamily="34" charset="0"/>
              </a:rPr>
              <a:t>area upwards to </a:t>
            </a:r>
            <a:r>
              <a:rPr lang="en" sz="1600" dirty="0">
                <a:latin typeface="Arial" pitchFamily="34" charset="0"/>
                <a:cs typeface="Arial" pitchFamily="34" charset="0"/>
              </a:rPr>
              <a:t>below </a:t>
            </a:r>
            <a:r>
              <a:rPr lang="en" sz="1600" dirty="0" smtClean="0">
                <a:latin typeface="Arial" pitchFamily="34" charset="0"/>
                <a:cs typeface="Arial" pitchFamily="34" charset="0"/>
              </a:rPr>
              <a:t>the DRL</a:t>
            </a:r>
          </a:p>
          <a:p>
            <a:pPr marL="285750" indent="-285750">
              <a:lnSpc>
                <a:spcPct val="150000"/>
              </a:lnSpc>
              <a:buFont typeface="Arial" pitchFamily="34" charset="0"/>
              <a:buChar char="•"/>
              <a:defRPr/>
            </a:pPr>
            <a:r>
              <a:rPr lang="en" sz="1600" dirty="0" smtClean="0">
                <a:latin typeface="Arial" pitchFamily="34" charset="0"/>
                <a:cs typeface="Arial" pitchFamily="34" charset="0"/>
              </a:rPr>
              <a:t>The patient breathes evenly and deeply</a:t>
            </a:r>
            <a:endParaRPr lang="sr-Cyrl-CS" sz="1600" dirty="0">
              <a:latin typeface="Arial" pitchFamily="34" charset="0"/>
              <a:cs typeface="Arial" pitchFamily="34" charset="0"/>
            </a:endParaRPr>
          </a:p>
          <a:p>
            <a:pPr marL="285750" indent="-285750">
              <a:lnSpc>
                <a:spcPct val="150000"/>
              </a:lnSpc>
              <a:buFont typeface="Arial" pitchFamily="34" charset="0"/>
              <a:buChar char="•"/>
              <a:defRPr/>
            </a:pPr>
            <a:r>
              <a:rPr lang="en" sz="1600" dirty="0">
                <a:latin typeface="Arial" pitchFamily="34" charset="0"/>
                <a:cs typeface="Arial" pitchFamily="34" charset="0"/>
              </a:rPr>
              <a:t>An enlarged liver is felt when inhaling (pressing the liver down </a:t>
            </a:r>
            <a:r>
              <a:rPr lang="en" sz="1600" dirty="0" smtClean="0">
                <a:latin typeface="Arial" pitchFamily="34" charset="0"/>
                <a:cs typeface="Arial" pitchFamily="34" charset="0"/>
              </a:rPr>
              <a:t>).</a:t>
            </a:r>
          </a:p>
          <a:p>
            <a:pPr marL="285750" indent="-285750">
              <a:lnSpc>
                <a:spcPct val="150000"/>
              </a:lnSpc>
              <a:buFont typeface="Arial" pitchFamily="34" charset="0"/>
              <a:buChar char="•"/>
              <a:defRPr/>
            </a:pPr>
            <a:endParaRPr lang="sr-Cyrl-CS" sz="1600" dirty="0">
              <a:latin typeface="Arial" pitchFamily="34" charset="0"/>
              <a:cs typeface="Arial" pitchFamily="34" charset="0"/>
            </a:endParaRPr>
          </a:p>
          <a:p>
            <a:pPr>
              <a:lnSpc>
                <a:spcPct val="150000"/>
              </a:lnSpc>
              <a:defRPr/>
            </a:pPr>
            <a:endParaRPr lang="sr-Cyrl-CS" sz="1600" b="1" dirty="0">
              <a:latin typeface="Arial" pitchFamily="34" charset="0"/>
              <a:cs typeface="Arial" pitchFamily="34" charset="0"/>
            </a:endParaRPr>
          </a:p>
        </p:txBody>
      </p:sp>
      <p:pic>
        <p:nvPicPr>
          <p:cNvPr id="4" name="Picture 3" descr="http://www.clicktocurecancer.info/physical-examination/images/1912_252_409-liver-physical-exam.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2000" y="3276600"/>
            <a:ext cx="3530600" cy="3200400"/>
          </a:xfrm>
          <a:prstGeom prst="rect">
            <a:avLst/>
          </a:prstGeom>
          <a:noFill/>
          <a:ln>
            <a:noFill/>
          </a:ln>
        </p:spPr>
      </p:pic>
      <p:pic>
        <p:nvPicPr>
          <p:cNvPr id="5" name="Picture 4" descr="https://o.quizlet.com/f-YtWc86VSyG7iAZ24CQWA_m.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181600" y="3276600"/>
            <a:ext cx="3352800" cy="3200400"/>
          </a:xfrm>
          <a:prstGeom prst="rect">
            <a:avLst/>
          </a:prstGeom>
          <a:noFill/>
          <a:ln>
            <a:noFill/>
          </a:ln>
        </p:spPr>
      </p:pic>
    </p:spTree>
    <p:extLst>
      <p:ext uri="{BB962C8B-B14F-4D97-AF65-F5344CB8AC3E}">
        <p14:creationId xmlns="" xmlns:p14="http://schemas.microsoft.com/office/powerpoint/2010/main" val="121066594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7893" y="152400"/>
            <a:ext cx="8686800" cy="6370975"/>
          </a:xfrm>
          <a:prstGeom prst="rect">
            <a:avLst/>
          </a:prstGeom>
          <a:noFill/>
        </p:spPr>
        <p:txBody>
          <a:bodyPr wrap="square" rtlCol="0">
            <a:spAutoFit/>
          </a:bodyPr>
          <a:lstStyle/>
          <a:p>
            <a:pPr marL="285750" indent="-285750">
              <a:lnSpc>
                <a:spcPct val="150000"/>
              </a:lnSpc>
              <a:buFont typeface="Arial" pitchFamily="34" charset="0"/>
              <a:buChar char="•"/>
            </a:pPr>
            <a:r>
              <a:rPr lang="en" sz="1600" b="1" dirty="0">
                <a:latin typeface="Arial" charset="0"/>
                <a:cs typeface="Arial" charset="0"/>
              </a:rPr>
              <a:t>Heart patients ( </a:t>
            </a:r>
            <a:r>
              <a:rPr lang="en" sz="1600" b="1" dirty="0" err="1">
                <a:latin typeface="Arial" charset="0"/>
                <a:cs typeface="Arial" charset="0"/>
              </a:rPr>
              <a:t>congestive </a:t>
            </a:r>
            <a:r>
              <a:rPr lang="en" sz="1600" b="1" dirty="0">
                <a:latin typeface="Arial" charset="0"/>
                <a:cs typeface="Arial" charset="0"/>
              </a:rPr>
              <a:t>liver </a:t>
            </a:r>
            <a:r>
              <a:rPr lang="en" sz="1600" b="1" dirty="0" smtClean="0">
                <a:latin typeface="Arial" charset="0"/>
                <a:cs typeface="Arial" charset="0"/>
              </a:rPr>
              <a:t>) - </a:t>
            </a:r>
            <a:r>
              <a:rPr lang="en" sz="1600" dirty="0" smtClean="0">
                <a:latin typeface="Arial" charset="0"/>
                <a:cs typeface="Arial" charset="0"/>
              </a:rPr>
              <a:t>enlarged </a:t>
            </a:r>
            <a:r>
              <a:rPr lang="en" sz="1600" dirty="0">
                <a:latin typeface="Arial" charset="0"/>
                <a:cs typeface="Arial" charset="0"/>
              </a:rPr>
              <a:t>liver, rounded edges, smooth surface, firmer </a:t>
            </a:r>
            <a:r>
              <a:rPr lang="en" sz="1600" dirty="0" err="1">
                <a:latin typeface="Arial" charset="0"/>
                <a:cs typeface="Arial" charset="0"/>
              </a:rPr>
              <a:t>consistency </a:t>
            </a:r>
            <a:r>
              <a:rPr lang="en" sz="1600" dirty="0">
                <a:latin typeface="Arial" charset="0"/>
                <a:cs typeface="Arial" charset="0"/>
              </a:rPr>
              <a:t>, sensitive to pressure, </a:t>
            </a:r>
            <a:r>
              <a:rPr lang="en" sz="1600" dirty="0" err="1" smtClean="0">
                <a:latin typeface="Arial" charset="0"/>
                <a:cs typeface="Arial" charset="0"/>
              </a:rPr>
              <a:t>hepato</a:t>
            </a:r>
            <a:r>
              <a:rPr lang="en" sz="1600" dirty="0" smtClean="0">
                <a:latin typeface="Arial" charset="0"/>
                <a:cs typeface="Arial" charset="0"/>
              </a:rPr>
              <a:t> </a:t>
            </a:r>
            <a:r>
              <a:rPr lang="en" sz="1600" dirty="0" err="1" smtClean="0">
                <a:latin typeface="Arial" charset="0"/>
                <a:cs typeface="Arial" charset="0"/>
              </a:rPr>
              <a:t>jugular</a:t>
            </a:r>
            <a:r>
              <a:rPr lang="en" sz="1600" dirty="0" smtClean="0">
                <a:latin typeface="Arial" charset="0"/>
                <a:cs typeface="Arial" charset="0"/>
              </a:rPr>
              <a:t> </a:t>
            </a:r>
            <a:r>
              <a:rPr lang="en" sz="1600" dirty="0" err="1" smtClean="0">
                <a:latin typeface="Arial" charset="0"/>
                <a:cs typeface="Arial" charset="0"/>
              </a:rPr>
              <a:t>reflux </a:t>
            </a:r>
            <a:r>
              <a:rPr lang="en" sz="1600" dirty="0" smtClean="0">
                <a:latin typeface="Arial" charset="0"/>
                <a:cs typeface="Arial" charset="0"/>
              </a:rPr>
              <a:t>, sometimes </a:t>
            </a:r>
            <a:r>
              <a:rPr lang="en" sz="1600" dirty="0" err="1">
                <a:latin typeface="Arial" charset="0"/>
                <a:cs typeface="Arial" charset="0"/>
              </a:rPr>
              <a:t>systolic </a:t>
            </a:r>
            <a:r>
              <a:rPr lang="en" sz="1600" dirty="0">
                <a:latin typeface="Arial" charset="0"/>
                <a:cs typeface="Arial" charset="0"/>
              </a:rPr>
              <a:t>expansion </a:t>
            </a:r>
            <a:r>
              <a:rPr lang="en" sz="1600" dirty="0" smtClean="0">
                <a:latin typeface="Arial" charset="0"/>
                <a:cs typeface="Arial" charset="0"/>
              </a:rPr>
              <a:t>of the liver </a:t>
            </a:r>
            <a:r>
              <a:rPr lang="en" sz="1600" dirty="0" err="1" smtClean="0">
                <a:latin typeface="Arial" charset="0"/>
                <a:cs typeface="Arial" charset="0"/>
              </a:rPr>
              <a:t>- tricuspid</a:t>
            </a:r>
            <a:r>
              <a:rPr lang="en" sz="1600" dirty="0" smtClean="0">
                <a:latin typeface="Arial" charset="0"/>
                <a:cs typeface="Arial" charset="0"/>
              </a:rPr>
              <a:t> </a:t>
            </a:r>
            <a:r>
              <a:rPr lang="en" sz="1600" dirty="0" err="1" smtClean="0">
                <a:latin typeface="Arial" charset="0"/>
                <a:cs typeface="Arial" charset="0"/>
              </a:rPr>
              <a:t>failure </a:t>
            </a:r>
            <a:r>
              <a:rPr lang="en" sz="1600" dirty="0" smtClean="0">
                <a:latin typeface="Arial" charset="0"/>
                <a:cs typeface="Arial" charset="0"/>
              </a:rPr>
              <a:t>(pulsating liver)</a:t>
            </a:r>
          </a:p>
          <a:p>
            <a:pPr marL="285750" indent="-285750">
              <a:lnSpc>
                <a:spcPct val="150000"/>
              </a:lnSpc>
              <a:buFont typeface="Arial" pitchFamily="34" charset="0"/>
              <a:buChar char="•"/>
            </a:pPr>
            <a:r>
              <a:rPr lang="en" sz="1600" dirty="0" smtClean="0">
                <a:latin typeface="Arial" charset="0"/>
                <a:cs typeface="Arial" charset="0"/>
              </a:rPr>
              <a:t>With cardiac </a:t>
            </a:r>
            <a:r>
              <a:rPr lang="en" sz="1600" dirty="0" err="1" smtClean="0">
                <a:latin typeface="Arial" charset="0"/>
                <a:cs typeface="Arial" charset="0"/>
              </a:rPr>
              <a:t>decompensation, </a:t>
            </a:r>
            <a:r>
              <a:rPr lang="en" sz="1600" dirty="0" smtClean="0">
                <a:latin typeface="Arial" charset="0"/>
                <a:cs typeface="Arial" charset="0"/>
              </a:rPr>
              <a:t>the size of the liver can change, increasing during fatigue and decreasing with rest and </a:t>
            </a:r>
            <a:r>
              <a:rPr lang="en" sz="1600" dirty="0" err="1" smtClean="0">
                <a:latin typeface="Arial" charset="0"/>
                <a:cs typeface="Arial" charset="0"/>
              </a:rPr>
              <a:t>diuretics </a:t>
            </a:r>
            <a:r>
              <a:rPr lang="en" sz="1600" dirty="0" smtClean="0">
                <a:latin typeface="Arial" charset="0"/>
                <a:cs typeface="Arial" charset="0"/>
              </a:rPr>
              <a:t>- " accordion liver " .</a:t>
            </a:r>
            <a:endParaRPr lang="sr-Cyrl-RS" sz="1600" dirty="0" smtClean="0">
              <a:latin typeface="Arial" charset="0"/>
              <a:cs typeface="Arial" charset="0"/>
            </a:endParaRPr>
          </a:p>
          <a:p>
            <a:pPr marL="285750" indent="-285750">
              <a:lnSpc>
                <a:spcPct val="150000"/>
              </a:lnSpc>
              <a:buFont typeface="Arial" pitchFamily="34" charset="0"/>
              <a:buChar char="•"/>
            </a:pPr>
            <a:r>
              <a:rPr lang="en" sz="1600" dirty="0" smtClean="0">
                <a:latin typeface="Arial" charset="0"/>
                <a:cs typeface="Arial" charset="0"/>
              </a:rPr>
              <a:t>Long-term </a:t>
            </a:r>
            <a:r>
              <a:rPr lang="en" sz="1600" dirty="0" err="1" smtClean="0">
                <a:latin typeface="Arial" charset="0"/>
                <a:cs typeface="Arial" charset="0"/>
              </a:rPr>
              <a:t>decompensation </a:t>
            </a:r>
            <a:r>
              <a:rPr lang="en" sz="1600" dirty="0" smtClean="0">
                <a:latin typeface="Arial" charset="0"/>
                <a:cs typeface="Arial" charset="0"/>
              </a:rPr>
              <a:t>or recurrences </a:t>
            </a:r>
            <a:r>
              <a:rPr lang="en" sz="1600" dirty="0" err="1" smtClean="0">
                <a:latin typeface="Arial" charset="0"/>
                <a:cs typeface="Arial" charset="0"/>
              </a:rPr>
              <a:t>of decompensation </a:t>
            </a:r>
            <a:r>
              <a:rPr lang="en" sz="1600" dirty="0" smtClean="0">
                <a:latin typeface="Arial" charset="0"/>
                <a:cs typeface="Arial" charset="0"/>
              </a:rPr>
              <a:t>, </a:t>
            </a:r>
            <a:r>
              <a:rPr lang="en" sz="1600" dirty="0" err="1" smtClean="0">
                <a:latin typeface="Arial" charset="0"/>
                <a:cs typeface="Arial" charset="0"/>
              </a:rPr>
              <a:t>stagnant </a:t>
            </a:r>
            <a:r>
              <a:rPr lang="en" sz="1600" dirty="0" smtClean="0">
                <a:latin typeface="Arial" charset="0"/>
                <a:cs typeface="Arial" charset="0"/>
              </a:rPr>
              <a:t>liver loses the described characteristics</a:t>
            </a:r>
            <a:endParaRPr lang="sr-Cyrl-CS" sz="1600" dirty="0">
              <a:latin typeface="Arial" charset="0"/>
              <a:cs typeface="Arial" charset="0"/>
            </a:endParaRPr>
          </a:p>
          <a:p>
            <a:pPr marL="285750" indent="-285750">
              <a:lnSpc>
                <a:spcPct val="150000"/>
              </a:lnSpc>
              <a:buFont typeface="Arial" pitchFamily="34" charset="0"/>
              <a:buChar char="•"/>
            </a:pPr>
            <a:r>
              <a:rPr lang="en" sz="1600" b="1" dirty="0" smtClean="0">
                <a:latin typeface="Arial" charset="0"/>
                <a:cs typeface="Arial" charset="0"/>
              </a:rPr>
              <a:t>Hepatitis </a:t>
            </a:r>
            <a:r>
              <a:rPr lang="en" sz="1600" dirty="0" smtClean="0">
                <a:latin typeface="Arial" charset="0"/>
                <a:cs typeface="Arial" charset="0"/>
              </a:rPr>
              <a:t>- enlarged </a:t>
            </a:r>
            <a:r>
              <a:rPr lang="en" sz="1600" dirty="0">
                <a:latin typeface="Arial" charset="0"/>
                <a:cs typeface="Arial" charset="0"/>
              </a:rPr>
              <a:t>liver, firm </a:t>
            </a:r>
            <a:r>
              <a:rPr lang="en" sz="1600" dirty="0" err="1">
                <a:latin typeface="Arial" charset="0"/>
                <a:cs typeface="Arial" charset="0"/>
              </a:rPr>
              <a:t>consistency </a:t>
            </a:r>
            <a:r>
              <a:rPr lang="en" sz="1600" dirty="0">
                <a:latin typeface="Arial" charset="0"/>
                <a:cs typeface="Arial" charset="0"/>
              </a:rPr>
              <a:t>, smooth or granular surface, sensitive edge</a:t>
            </a:r>
          </a:p>
          <a:p>
            <a:pPr marL="285750" indent="-285750">
              <a:lnSpc>
                <a:spcPct val="150000"/>
              </a:lnSpc>
              <a:buFont typeface="Arial" pitchFamily="34" charset="0"/>
              <a:buChar char="•"/>
            </a:pPr>
            <a:r>
              <a:rPr lang="en" sz="1600" b="1" dirty="0">
                <a:latin typeface="Arial" charset="0"/>
                <a:cs typeface="Arial" charset="0"/>
              </a:rPr>
              <a:t>Liver tumor (primary, target </a:t>
            </a:r>
            <a:r>
              <a:rPr lang="en" sz="1600" b="1" dirty="0" smtClean="0">
                <a:latin typeface="Arial" charset="0"/>
                <a:cs typeface="Arial" charset="0"/>
              </a:rPr>
              <a:t>) - </a:t>
            </a:r>
            <a:r>
              <a:rPr lang="en" sz="1600" dirty="0" err="1">
                <a:latin typeface="Arial" charset="0"/>
                <a:cs typeface="Arial" charset="0"/>
              </a:rPr>
              <a:t>nodular </a:t>
            </a:r>
            <a:r>
              <a:rPr lang="en" sz="1600" dirty="0" smtClean="0">
                <a:latin typeface="Arial" charset="0"/>
                <a:cs typeface="Arial" charset="0"/>
              </a:rPr>
              <a:t>liver , insensitive, </a:t>
            </a:r>
            <a:r>
              <a:rPr lang="en" sz="1600" dirty="0">
                <a:latin typeface="Arial" charset="0"/>
                <a:cs typeface="Arial" charset="0"/>
              </a:rPr>
              <a:t>hard </a:t>
            </a:r>
            <a:r>
              <a:rPr lang="en" sz="1600" dirty="0" err="1">
                <a:latin typeface="Arial" charset="0"/>
                <a:cs typeface="Arial" charset="0"/>
              </a:rPr>
              <a:t>consistency </a:t>
            </a:r>
            <a:r>
              <a:rPr lang="en" sz="1600" dirty="0">
                <a:latin typeface="Arial" charset="0"/>
                <a:cs typeface="Arial" charset="0"/>
              </a:rPr>
              <a:t>, uneven </a:t>
            </a:r>
            <a:r>
              <a:rPr lang="en" sz="1600" dirty="0" smtClean="0">
                <a:latin typeface="Arial" charset="0"/>
                <a:cs typeface="Arial" charset="0"/>
              </a:rPr>
              <a:t>surface</a:t>
            </a:r>
          </a:p>
          <a:p>
            <a:pPr marL="285750" indent="-285750">
              <a:lnSpc>
                <a:spcPct val="150000"/>
              </a:lnSpc>
              <a:buFont typeface="Arial" pitchFamily="34" charset="0"/>
              <a:buChar char="•"/>
            </a:pPr>
            <a:r>
              <a:rPr lang="en" sz="1600" b="1" dirty="0" err="1" smtClean="0">
                <a:latin typeface="Arial" charset="0"/>
                <a:cs typeface="Arial" charset="0"/>
              </a:rPr>
              <a:t>Echinococcal </a:t>
            </a:r>
            <a:r>
              <a:rPr lang="en" sz="1600" b="1" dirty="0" smtClean="0">
                <a:latin typeface="Arial" charset="0"/>
                <a:cs typeface="Arial" charset="0"/>
              </a:rPr>
              <a:t>cyst </a:t>
            </a:r>
            <a:r>
              <a:rPr lang="en" sz="1600" dirty="0" smtClean="0">
                <a:latin typeface="Arial" charset="0"/>
                <a:cs typeface="Arial" charset="0"/>
              </a:rPr>
              <a:t>- rounded, soft, elastic surface, vibrates or fluctuates under the fingers</a:t>
            </a:r>
          </a:p>
          <a:p>
            <a:pPr marL="285750" indent="-285750">
              <a:lnSpc>
                <a:spcPct val="150000"/>
              </a:lnSpc>
              <a:buFont typeface="Arial" pitchFamily="34" charset="0"/>
              <a:buChar char="•"/>
            </a:pPr>
            <a:r>
              <a:rPr lang="en" sz="1600" b="1" dirty="0" smtClean="0">
                <a:latin typeface="Arial" charset="0"/>
                <a:cs typeface="Arial" charset="0"/>
              </a:rPr>
              <a:t>Cirrhosis of the liver </a:t>
            </a:r>
            <a:r>
              <a:rPr lang="en" sz="1600" dirty="0" smtClean="0">
                <a:latin typeface="Arial" charset="0"/>
                <a:cs typeface="Arial" charset="0"/>
              </a:rPr>
              <a:t>- acute phase, enlarged liver, firm </a:t>
            </a:r>
            <a:r>
              <a:rPr lang="en" sz="1600" dirty="0" err="1" smtClean="0">
                <a:latin typeface="Arial" charset="0"/>
                <a:cs typeface="Arial" charset="0"/>
              </a:rPr>
              <a:t>consistency </a:t>
            </a:r>
            <a:r>
              <a:rPr lang="en" sz="1600" dirty="0" smtClean="0">
                <a:latin typeface="Arial" charset="0"/>
                <a:cs typeface="Arial" charset="0"/>
              </a:rPr>
              <a:t>, painless, sharp lower edges, finely granulated surfaces</a:t>
            </a:r>
          </a:p>
          <a:p>
            <a:pPr marL="285750" indent="-285750">
              <a:lnSpc>
                <a:spcPct val="150000"/>
              </a:lnSpc>
              <a:buFont typeface="Arial" pitchFamily="34" charset="0"/>
              <a:buChar char="•"/>
            </a:pPr>
            <a:r>
              <a:rPr lang="en" sz="1600" dirty="0" smtClean="0">
                <a:latin typeface="Arial" charset="0"/>
                <a:cs typeface="Arial" charset="0"/>
              </a:rPr>
              <a:t>In </a:t>
            </a:r>
            <a:r>
              <a:rPr lang="en" sz="1600" dirty="0" err="1" smtClean="0">
                <a:latin typeface="Arial" charset="0"/>
                <a:cs typeface="Arial" charset="0"/>
              </a:rPr>
              <a:t>an advanced </a:t>
            </a:r>
            <a:r>
              <a:rPr lang="en" sz="1600" dirty="0" smtClean="0">
                <a:latin typeface="Arial" charset="0"/>
                <a:cs typeface="Arial" charset="0"/>
              </a:rPr>
              <a:t>stage, the lower edge is sharp, it can be grasped between the fingers of the thumb and forefinger - the " business card sign "</a:t>
            </a:r>
            <a:endParaRPr lang="sr-Cyrl-CS" sz="1600" dirty="0">
              <a:latin typeface="Arial" charset="0"/>
              <a:cs typeface="Arial" charset="0"/>
            </a:endParaRPr>
          </a:p>
        </p:txBody>
      </p:sp>
    </p:spTree>
    <p:extLst>
      <p:ext uri="{BB962C8B-B14F-4D97-AF65-F5344CB8AC3E}">
        <p14:creationId xmlns="" xmlns:p14="http://schemas.microsoft.com/office/powerpoint/2010/main" val="253818722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457200"/>
            <a:ext cx="8610600" cy="4647426"/>
          </a:xfrm>
          <a:prstGeom prst="rect">
            <a:avLst/>
          </a:prstGeom>
          <a:noFill/>
        </p:spPr>
        <p:txBody>
          <a:bodyPr wrap="square" rtlCol="0">
            <a:spAutoFit/>
          </a:bodyPr>
          <a:lstStyle/>
          <a:p>
            <a:r>
              <a:rPr lang="en" sz="1600" b="1" dirty="0">
                <a:latin typeface="Arial" pitchFamily="34" charset="0"/>
                <a:cs typeface="Arial" pitchFamily="34" charset="0"/>
              </a:rPr>
              <a:t>Frictional ( </a:t>
            </a:r>
            <a:r>
              <a:rPr lang="en" sz="1600" b="1" dirty="0" err="1">
                <a:latin typeface="Arial" pitchFamily="34" charset="0"/>
                <a:cs typeface="Arial" pitchFamily="34" charset="0"/>
              </a:rPr>
              <a:t>auscultatory </a:t>
            </a:r>
            <a:r>
              <a:rPr lang="en" sz="1600" b="1" dirty="0">
                <a:latin typeface="Arial" pitchFamily="34" charset="0"/>
                <a:cs typeface="Arial" pitchFamily="34" charset="0"/>
              </a:rPr>
              <a:t>) method for determining the lower edge of the liver</a:t>
            </a:r>
          </a:p>
          <a:p>
            <a:endParaRPr lang="sr-Cyrl-RS" sz="1600" b="1" dirty="0">
              <a:latin typeface="Arial" pitchFamily="34" charset="0"/>
              <a:cs typeface="Arial" pitchFamily="34" charset="0"/>
            </a:endParaRPr>
          </a:p>
          <a:p>
            <a:pPr marL="285750" indent="-285750">
              <a:lnSpc>
                <a:spcPct val="150000"/>
              </a:lnSpc>
              <a:buFont typeface="Arial" pitchFamily="34" charset="0"/>
              <a:buChar char="•"/>
            </a:pPr>
            <a:r>
              <a:rPr lang="en" sz="1600" dirty="0">
                <a:latin typeface="Arial" charset="0"/>
                <a:cs typeface="Arial" charset="0"/>
              </a:rPr>
              <a:t>It is performed when it is difficult to determine </a:t>
            </a:r>
            <a:r>
              <a:rPr lang="en" sz="1600" dirty="0" err="1">
                <a:latin typeface="Arial" charset="0"/>
                <a:cs typeface="Arial" charset="0"/>
              </a:rPr>
              <a:t>by palpation </a:t>
            </a:r>
            <a:r>
              <a:rPr lang="en" sz="1600" dirty="0">
                <a:latin typeface="Arial" charset="0"/>
                <a:cs typeface="Arial" charset="0"/>
              </a:rPr>
              <a:t>(sensitive abdomen, </a:t>
            </a:r>
            <a:r>
              <a:rPr lang="en" sz="1600" dirty="0" err="1">
                <a:latin typeface="Arial" charset="0"/>
                <a:cs typeface="Arial" charset="0"/>
              </a:rPr>
              <a:t>ascites </a:t>
            </a:r>
            <a:r>
              <a:rPr lang="en" sz="1600" dirty="0">
                <a:latin typeface="Arial" charset="0"/>
                <a:cs typeface="Arial" charset="0"/>
              </a:rPr>
              <a:t>, obesity)</a:t>
            </a:r>
          </a:p>
          <a:p>
            <a:pPr marL="285750" indent="-285750">
              <a:lnSpc>
                <a:spcPct val="150000"/>
              </a:lnSpc>
              <a:buFont typeface="Arial" pitchFamily="34" charset="0"/>
              <a:buChar char="•"/>
            </a:pPr>
            <a:r>
              <a:rPr lang="en" sz="1600" dirty="0">
                <a:latin typeface="Arial" charset="0"/>
                <a:cs typeface="Arial" charset="0"/>
              </a:rPr>
              <a:t>The ring of the headphones in </a:t>
            </a:r>
            <a:r>
              <a:rPr lang="en" sz="1600" dirty="0" err="1">
                <a:latin typeface="Arial" charset="0"/>
                <a:cs typeface="Arial" charset="0"/>
              </a:rPr>
              <a:t>the epigastrium </a:t>
            </a:r>
            <a:r>
              <a:rPr lang="en" sz="1600" dirty="0">
                <a:latin typeface="Arial" charset="0"/>
                <a:cs typeface="Arial" charset="0"/>
              </a:rPr>
              <a:t>, and the finger of the other hand scratches the skin from </a:t>
            </a:r>
            <a:r>
              <a:rPr lang="en" sz="1600" dirty="0" err="1">
                <a:latin typeface="Arial" charset="0"/>
                <a:cs typeface="Arial" charset="0"/>
              </a:rPr>
              <a:t>the mesogastrium </a:t>
            </a:r>
            <a:r>
              <a:rPr lang="en" sz="1600" dirty="0">
                <a:latin typeface="Arial" charset="0"/>
                <a:cs typeface="Arial" charset="0"/>
              </a:rPr>
              <a:t>to the right </a:t>
            </a:r>
            <a:r>
              <a:rPr lang="en" sz="1600" dirty="0" err="1">
                <a:latin typeface="Arial" charset="0"/>
                <a:cs typeface="Arial" charset="0"/>
              </a:rPr>
              <a:t>hypochondrium</a:t>
            </a:r>
            <a:endParaRPr lang="sr-Cyrl-CS" sz="1600" dirty="0">
              <a:latin typeface="Arial" charset="0"/>
              <a:cs typeface="Arial" charset="0"/>
            </a:endParaRPr>
          </a:p>
          <a:p>
            <a:pPr marL="285750" indent="-285750">
              <a:lnSpc>
                <a:spcPct val="150000"/>
              </a:lnSpc>
              <a:buFont typeface="Arial" pitchFamily="34" charset="0"/>
              <a:buChar char="•"/>
            </a:pPr>
            <a:r>
              <a:rPr lang="en" sz="1600" dirty="0">
                <a:latin typeface="Arial" charset="0"/>
                <a:cs typeface="Arial" charset="0"/>
              </a:rPr>
              <a:t>The place where the murmur </a:t>
            </a:r>
            <a:r>
              <a:rPr lang="en" sz="1600" dirty="0" err="1">
                <a:latin typeface="Arial" charset="0"/>
                <a:cs typeface="Arial" charset="0"/>
              </a:rPr>
              <a:t>becomes </a:t>
            </a:r>
            <a:r>
              <a:rPr lang="en" sz="1600" dirty="0">
                <a:latin typeface="Arial" charset="0"/>
                <a:cs typeface="Arial" charset="0"/>
              </a:rPr>
              <a:t>clear is the lower border </a:t>
            </a:r>
            <a:r>
              <a:rPr lang="en" sz="1600" dirty="0" smtClean="0">
                <a:latin typeface="Arial" charset="0"/>
                <a:cs typeface="Arial" charset="0"/>
              </a:rPr>
              <a:t>of the liver</a:t>
            </a:r>
          </a:p>
          <a:p>
            <a:pPr marL="285750" indent="-285750">
              <a:lnSpc>
                <a:spcPct val="150000"/>
              </a:lnSpc>
              <a:buFont typeface="Arial" pitchFamily="34" charset="0"/>
              <a:buChar char="•"/>
            </a:pPr>
            <a:endParaRPr lang="sr-Cyrl-CS" sz="1600" dirty="0" smtClean="0">
              <a:latin typeface="Arial" charset="0"/>
              <a:cs typeface="Arial" charset="0"/>
            </a:endParaRPr>
          </a:p>
          <a:p>
            <a:pPr>
              <a:lnSpc>
                <a:spcPct val="150000"/>
              </a:lnSpc>
            </a:pPr>
            <a:endParaRPr lang="sr-Cyrl-CS" sz="1600" dirty="0">
              <a:latin typeface="Arial" charset="0"/>
              <a:cs typeface="Arial" charset="0"/>
            </a:endParaRPr>
          </a:p>
          <a:p>
            <a:pPr>
              <a:lnSpc>
                <a:spcPct val="150000"/>
              </a:lnSpc>
            </a:pPr>
            <a:r>
              <a:rPr lang="en" sz="1600" b="1" dirty="0" smtClean="0">
                <a:latin typeface="Arial" charset="0"/>
                <a:cs typeface="Arial" charset="0"/>
              </a:rPr>
              <a:t>ICE ICE SIGN</a:t>
            </a:r>
          </a:p>
          <a:p>
            <a:pPr>
              <a:lnSpc>
                <a:spcPct val="150000"/>
              </a:lnSpc>
            </a:pPr>
            <a:endParaRPr lang="sr-Cyrl-CS" sz="1600" b="1" dirty="0" smtClean="0">
              <a:latin typeface="Arial" charset="0"/>
              <a:cs typeface="Arial" charset="0"/>
            </a:endParaRPr>
          </a:p>
          <a:p>
            <a:pPr marL="285750" indent="-285750">
              <a:lnSpc>
                <a:spcPct val="150000"/>
              </a:lnSpc>
              <a:buFont typeface="Arial" pitchFamily="34" charset="0"/>
              <a:buChar char="•"/>
            </a:pPr>
            <a:r>
              <a:rPr lang="en" sz="1600" dirty="0" err="1" smtClean="0">
                <a:latin typeface="Arial" charset="0"/>
                <a:cs typeface="Arial" charset="0"/>
              </a:rPr>
              <a:t>Hepatomegaly </a:t>
            </a:r>
            <a:r>
              <a:rPr lang="en" sz="1600" dirty="0" smtClean="0">
                <a:latin typeface="Arial" charset="0"/>
                <a:cs typeface="Arial" charset="0"/>
              </a:rPr>
              <a:t>+ </a:t>
            </a:r>
            <a:r>
              <a:rPr lang="en" sz="1600" dirty="0" err="1" smtClean="0">
                <a:latin typeface="Arial" charset="0"/>
                <a:cs typeface="Arial" charset="0"/>
              </a:rPr>
              <a:t>ascites</a:t>
            </a:r>
            <a:endParaRPr lang="sr-Cyrl-CS" sz="1600" dirty="0" smtClean="0">
              <a:latin typeface="Arial" charset="0"/>
              <a:cs typeface="Arial" charset="0"/>
            </a:endParaRPr>
          </a:p>
          <a:p>
            <a:pPr marL="285750" indent="-285750">
              <a:lnSpc>
                <a:spcPct val="150000"/>
              </a:lnSpc>
              <a:buFont typeface="Arial" pitchFamily="34" charset="0"/>
              <a:buChar char="•"/>
            </a:pPr>
            <a:r>
              <a:rPr lang="en" sz="1600" dirty="0" smtClean="0">
                <a:latin typeface="Arial" charset="0"/>
                <a:cs typeface="Arial" charset="0"/>
              </a:rPr>
              <a:t>When pushing the enlarged liver down into the liquid, " against impact " , due to the return of the liver into the </a:t>
            </a:r>
            <a:r>
              <a:rPr lang="en" sz="1600" dirty="0" err="1" smtClean="0">
                <a:latin typeface="Arial" charset="0"/>
                <a:cs typeface="Arial" charset="0"/>
              </a:rPr>
              <a:t>palpating hand </a:t>
            </a:r>
            <a:r>
              <a:rPr lang="en" sz="1600" dirty="0" smtClean="0">
                <a:latin typeface="Arial" charset="0"/>
                <a:cs typeface="Arial" charset="0"/>
              </a:rPr>
              <a:t>(similar to the return of ice dipped in liquid)</a:t>
            </a:r>
            <a:endParaRPr lang="sr-Latn-CS" sz="1600" dirty="0">
              <a:latin typeface="Arial" charset="0"/>
              <a:cs typeface="Arial" charset="0"/>
            </a:endParaRPr>
          </a:p>
        </p:txBody>
      </p:sp>
    </p:spTree>
    <p:extLst>
      <p:ext uri="{BB962C8B-B14F-4D97-AF65-F5344CB8AC3E}">
        <p14:creationId xmlns="" xmlns:p14="http://schemas.microsoft.com/office/powerpoint/2010/main" val="119518228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714375" y="304800"/>
            <a:ext cx="7772400" cy="685800"/>
          </a:xfrm>
        </p:spPr>
        <p:txBody>
          <a:bodyPr>
            <a:normAutofit/>
          </a:bodyPr>
          <a:lstStyle/>
          <a:p>
            <a:endParaRPr lang="sr-Latn-CS" sz="2000" b="1" dirty="0" smtClean="0">
              <a:latin typeface="Arial" charset="0"/>
              <a:cs typeface="Arial" charset="0"/>
            </a:endParaRPr>
          </a:p>
        </p:txBody>
      </p:sp>
      <p:pic>
        <p:nvPicPr>
          <p:cNvPr id="67587" name="Content Placeholder 3" descr="slide-65-728.jpg"/>
          <p:cNvPicPr>
            <a:picLocks noGrp="1" noChangeAspect="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1219200" y="1219200"/>
            <a:ext cx="6715125" cy="4857750"/>
          </a:xfrm>
        </p:spPr>
      </p:pic>
      <p:sp>
        <p:nvSpPr>
          <p:cNvPr id="67588" name="Rectangle 5"/>
          <p:cNvSpPr>
            <a:spLocks noChangeArrowheads="1"/>
          </p:cNvSpPr>
          <p:nvPr/>
        </p:nvSpPr>
        <p:spPr bwMode="auto">
          <a:xfrm>
            <a:off x="3012956" y="1213797"/>
            <a:ext cx="2214562" cy="285750"/>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600" b="1" dirty="0" smtClean="0">
                <a:latin typeface="Arial" pitchFamily="34" charset="0"/>
                <a:cs typeface="Arial" pitchFamily="34" charset="0"/>
              </a:rPr>
              <a:t>Friction method</a:t>
            </a:r>
            <a:endParaRPr lang="sr-Latn-CS" sz="1600" b="1" dirty="0">
              <a:latin typeface="Arial" pitchFamily="34" charset="0"/>
              <a:cs typeface="Arial" pitchFamily="34" charset="0"/>
            </a:endParaRPr>
          </a:p>
        </p:txBody>
      </p:sp>
      <p:sp>
        <p:nvSpPr>
          <p:cNvPr id="67589" name="Rectangle 6"/>
          <p:cNvSpPr>
            <a:spLocks noChangeArrowheads="1"/>
          </p:cNvSpPr>
          <p:nvPr/>
        </p:nvSpPr>
        <p:spPr bwMode="auto">
          <a:xfrm>
            <a:off x="5928246" y="1447800"/>
            <a:ext cx="3067050" cy="4324350"/>
          </a:xfrm>
          <a:prstGeom prst="rect">
            <a:avLst/>
          </a:prstGeom>
          <a:solidFill>
            <a:schemeClr val="accent1"/>
          </a:solidFill>
          <a:ln w="12700" algn="ctr">
            <a:solidFill>
              <a:schemeClr val="tx1"/>
            </a:solidFill>
            <a:round/>
            <a:headEnd type="none" w="sm" len="sm"/>
            <a:tailEnd type="none" w="sm" len="sm"/>
          </a:ln>
        </p:spPr>
        <p:txBody>
          <a:bodyPr/>
          <a:lstStyle/>
          <a:p>
            <a:pPr marL="285750" indent="-285750">
              <a:lnSpc>
                <a:spcPct val="150000"/>
              </a:lnSpc>
              <a:buFont typeface="Arial" pitchFamily="34" charset="0"/>
              <a:buChar char="•"/>
            </a:pPr>
            <a:r>
              <a:rPr lang="en" sz="1400" dirty="0">
                <a:latin typeface="Arial" charset="0"/>
                <a:cs typeface="Arial" charset="0"/>
              </a:rPr>
              <a:t>It is performed when it is difficult to determine </a:t>
            </a:r>
            <a:r>
              <a:rPr lang="en" sz="1400" dirty="0" err="1">
                <a:latin typeface="Arial" charset="0"/>
                <a:cs typeface="Arial" charset="0"/>
              </a:rPr>
              <a:t>by palpation </a:t>
            </a:r>
            <a:r>
              <a:rPr lang="en" sz="1400" dirty="0">
                <a:latin typeface="Arial" charset="0"/>
                <a:cs typeface="Arial" charset="0"/>
              </a:rPr>
              <a:t>(sensitive abdomen, </a:t>
            </a:r>
            <a:r>
              <a:rPr lang="en" sz="1400" dirty="0" err="1">
                <a:latin typeface="Arial" charset="0"/>
                <a:cs typeface="Arial" charset="0"/>
              </a:rPr>
              <a:t>ascites </a:t>
            </a:r>
            <a:r>
              <a:rPr lang="en" sz="1400" dirty="0">
                <a:latin typeface="Arial" charset="0"/>
                <a:cs typeface="Arial" charset="0"/>
              </a:rPr>
              <a:t>, obesity)</a:t>
            </a:r>
          </a:p>
          <a:p>
            <a:pPr marL="285750" indent="-285750">
              <a:lnSpc>
                <a:spcPct val="150000"/>
              </a:lnSpc>
              <a:buFont typeface="Arial" pitchFamily="34" charset="0"/>
              <a:buChar char="•"/>
            </a:pPr>
            <a:r>
              <a:rPr lang="en" sz="1400" dirty="0">
                <a:latin typeface="Arial" charset="0"/>
                <a:cs typeface="Arial" charset="0"/>
              </a:rPr>
              <a:t>The ring of the earphones in </a:t>
            </a:r>
            <a:r>
              <a:rPr lang="en" sz="1400" dirty="0" err="1">
                <a:latin typeface="Arial" charset="0"/>
                <a:cs typeface="Arial" charset="0"/>
              </a:rPr>
              <a:t>the epigastrium </a:t>
            </a:r>
            <a:r>
              <a:rPr lang="en" sz="1400" dirty="0">
                <a:latin typeface="Arial" charset="0"/>
                <a:cs typeface="Arial" charset="0"/>
              </a:rPr>
              <a:t>, and the finger of the other hand scratches the skin from </a:t>
            </a:r>
            <a:r>
              <a:rPr lang="en" sz="1400" dirty="0" err="1">
                <a:latin typeface="Arial" charset="0"/>
                <a:cs typeface="Arial" charset="0"/>
              </a:rPr>
              <a:t>the mesogastrium </a:t>
            </a:r>
            <a:r>
              <a:rPr lang="en" sz="1400" dirty="0">
                <a:latin typeface="Arial" charset="0"/>
                <a:cs typeface="Arial" charset="0"/>
              </a:rPr>
              <a:t>to the right </a:t>
            </a:r>
            <a:r>
              <a:rPr lang="en" sz="1400" dirty="0" err="1" smtClean="0">
                <a:latin typeface="Arial" charset="0"/>
                <a:cs typeface="Arial" charset="0"/>
              </a:rPr>
              <a:t>hypochondrium </a:t>
            </a:r>
            <a:r>
              <a:rPr lang="en" sz="1400" dirty="0" smtClean="0">
                <a:latin typeface="Arial" charset="0"/>
                <a:cs typeface="Arial" charset="0"/>
              </a:rPr>
              <a:t>, on </a:t>
            </a:r>
            <a:r>
              <a:rPr lang="en" sz="1400" dirty="0" err="1" smtClean="0">
                <a:latin typeface="Arial" charset="0"/>
                <a:cs typeface="Arial" charset="0"/>
              </a:rPr>
              <a:t>the medioclavicular </a:t>
            </a:r>
            <a:r>
              <a:rPr lang="en" sz="1400" dirty="0" smtClean="0">
                <a:latin typeface="Arial" charset="0"/>
                <a:cs typeface="Arial" charset="0"/>
              </a:rPr>
              <a:t>line .</a:t>
            </a:r>
            <a:endParaRPr lang="sr-Cyrl-CS" sz="1400" dirty="0">
              <a:latin typeface="Arial" charset="0"/>
              <a:cs typeface="Arial" charset="0"/>
            </a:endParaRPr>
          </a:p>
          <a:p>
            <a:pPr marL="285750" indent="-285750">
              <a:lnSpc>
                <a:spcPct val="150000"/>
              </a:lnSpc>
              <a:buFont typeface="Arial" pitchFamily="34" charset="0"/>
              <a:buChar char="•"/>
            </a:pPr>
            <a:r>
              <a:rPr lang="en" sz="1400" dirty="0">
                <a:latin typeface="Arial" charset="0"/>
                <a:cs typeface="Arial" charset="0"/>
              </a:rPr>
              <a:t>The place where the murmur </a:t>
            </a:r>
            <a:r>
              <a:rPr lang="en" sz="1400" dirty="0" err="1">
                <a:latin typeface="Arial" charset="0"/>
                <a:cs typeface="Arial" charset="0"/>
              </a:rPr>
              <a:t>becomes </a:t>
            </a:r>
            <a:r>
              <a:rPr lang="en" sz="1400" dirty="0">
                <a:latin typeface="Arial" charset="0"/>
                <a:cs typeface="Arial" charset="0"/>
              </a:rPr>
              <a:t>clear is the lower border of the liver</a:t>
            </a:r>
            <a:endParaRPr lang="sr-Latn-CS" sz="1400" dirty="0">
              <a:latin typeface="Arial" charset="0"/>
              <a:cs typeface="Arial" charset="0"/>
            </a:endParaRPr>
          </a:p>
        </p:txBody>
      </p:sp>
    </p:spTree>
    <p:extLst>
      <p:ext uri="{BB962C8B-B14F-4D97-AF65-F5344CB8AC3E}">
        <p14:creationId xmlns="" xmlns:p14="http://schemas.microsoft.com/office/powerpoint/2010/main" val="230807274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04800"/>
            <a:ext cx="8458200" cy="2431435"/>
          </a:xfrm>
          <a:prstGeom prst="rect">
            <a:avLst/>
          </a:prstGeom>
          <a:noFill/>
        </p:spPr>
        <p:txBody>
          <a:bodyPr wrap="square" rtlCol="0">
            <a:spAutoFit/>
          </a:bodyPr>
          <a:lstStyle/>
          <a:p>
            <a:r>
              <a:rPr lang="en" sz="1600" b="1" dirty="0" smtClean="0">
                <a:latin typeface="Arial" pitchFamily="34" charset="0"/>
                <a:cs typeface="Arial" pitchFamily="34" charset="0"/>
              </a:rPr>
              <a:t>PALPATION OF THE GALLBLADDER</a:t>
            </a:r>
          </a:p>
          <a:p>
            <a:endParaRPr lang="sr-Cyrl-RS" sz="1600" dirty="0">
              <a:latin typeface="Arial" pitchFamily="34" charset="0"/>
              <a:cs typeface="Arial" pitchFamily="34" charset="0"/>
            </a:endParaRPr>
          </a:p>
          <a:p>
            <a:pPr marL="285750" indent="-285750">
              <a:lnSpc>
                <a:spcPct val="150000"/>
              </a:lnSpc>
              <a:buFont typeface="Arial" pitchFamily="34" charset="0"/>
              <a:buChar char="•"/>
            </a:pPr>
            <a:r>
              <a:rPr lang="en" sz="1600" dirty="0">
                <a:latin typeface="Arial" charset="0"/>
                <a:cs typeface="Arial" charset="0"/>
              </a:rPr>
              <a:t>Normally, the gallbladder is not </a:t>
            </a:r>
            <a:r>
              <a:rPr lang="en" sz="1600" dirty="0" err="1">
                <a:latin typeface="Arial" charset="0"/>
                <a:cs typeface="Arial" charset="0"/>
              </a:rPr>
              <a:t>palpable</a:t>
            </a:r>
            <a:endParaRPr lang="sr-Cyrl-CS" sz="1600" dirty="0">
              <a:latin typeface="Arial" charset="0"/>
              <a:cs typeface="Arial" charset="0"/>
            </a:endParaRPr>
          </a:p>
          <a:p>
            <a:pPr marL="285750" indent="-285750">
              <a:lnSpc>
                <a:spcPct val="150000"/>
              </a:lnSpc>
              <a:buFont typeface="Arial" pitchFamily="34" charset="0"/>
              <a:buChar char="•"/>
            </a:pPr>
            <a:r>
              <a:rPr lang="en" sz="1600" dirty="0" err="1" smtClean="0">
                <a:latin typeface="Arial" charset="0"/>
                <a:cs typeface="Arial" charset="0"/>
              </a:rPr>
              <a:t>Fundus </a:t>
            </a:r>
            <a:r>
              <a:rPr lang="en" sz="1600" dirty="0" smtClean="0">
                <a:latin typeface="Arial" charset="0"/>
                <a:cs typeface="Arial" charset="0"/>
              </a:rPr>
              <a:t>adjusted according to </a:t>
            </a:r>
            <a:r>
              <a:rPr lang="en" sz="1600" dirty="0" err="1" smtClean="0">
                <a:latin typeface="Arial" charset="0"/>
                <a:cs typeface="Arial" charset="0"/>
              </a:rPr>
              <a:t>Murphy</a:t>
            </a:r>
            <a:r>
              <a:rPr lang="en" sz="1600" dirty="0" smtClean="0">
                <a:latin typeface="Arial" charset="0"/>
                <a:cs typeface="Arial" charset="0"/>
              </a:rPr>
              <a:t> points </a:t>
            </a:r>
            <a:r>
              <a:rPr lang="en" sz="1600" dirty="0">
                <a:latin typeface="Arial" charset="0"/>
                <a:cs typeface="Arial" charset="0"/>
              </a:rPr>
              <a:t>( </a:t>
            </a:r>
            <a:r>
              <a:rPr lang="en" sz="1600" dirty="0" err="1">
                <a:latin typeface="Arial" charset="0"/>
                <a:cs typeface="Arial" charset="0"/>
              </a:rPr>
              <a:t>the medioclavicular </a:t>
            </a:r>
            <a:r>
              <a:rPr lang="en" sz="1600" dirty="0">
                <a:latin typeface="Arial" charset="0"/>
                <a:cs typeface="Arial" charset="0"/>
              </a:rPr>
              <a:t>line intersects the right </a:t>
            </a:r>
            <a:r>
              <a:rPr lang="en" sz="1600" dirty="0" err="1">
                <a:latin typeface="Arial" charset="0"/>
                <a:cs typeface="Arial" charset="0"/>
              </a:rPr>
              <a:t>rib </a:t>
            </a:r>
            <a:r>
              <a:rPr lang="en" sz="1600" dirty="0">
                <a:latin typeface="Arial" charset="0"/>
                <a:cs typeface="Arial" charset="0"/>
              </a:rPr>
              <a:t>cage)</a:t>
            </a:r>
          </a:p>
          <a:p>
            <a:pPr marL="285750" indent="-285750">
              <a:lnSpc>
                <a:spcPct val="150000"/>
              </a:lnSpc>
              <a:buFont typeface="Arial" pitchFamily="34" charset="0"/>
              <a:buChar char="•"/>
            </a:pPr>
            <a:r>
              <a:rPr lang="en" sz="1600" dirty="0">
                <a:latin typeface="Arial" charset="0"/>
                <a:cs typeface="Arial" charset="0"/>
              </a:rPr>
              <a:t>Enlargement of the </a:t>
            </a:r>
            <a:r>
              <a:rPr lang="en" sz="1600" dirty="0" smtClean="0">
                <a:latin typeface="Arial" charset="0"/>
                <a:cs typeface="Arial" charset="0"/>
              </a:rPr>
              <a:t>gallbladder: </a:t>
            </a:r>
            <a:r>
              <a:rPr lang="en" sz="1600" dirty="0">
                <a:latin typeface="Arial" charset="0"/>
                <a:cs typeface="Arial" charset="0"/>
              </a:rPr>
              <a:t>acute and chronic </a:t>
            </a:r>
            <a:r>
              <a:rPr lang="en" sz="1600" dirty="0" err="1">
                <a:latin typeface="Arial" charset="0"/>
                <a:cs typeface="Arial" charset="0"/>
              </a:rPr>
              <a:t>cholecystitis </a:t>
            </a:r>
            <a:r>
              <a:rPr lang="en" sz="1600" dirty="0">
                <a:latin typeface="Arial" charset="0"/>
                <a:cs typeface="Arial" charset="0"/>
              </a:rPr>
              <a:t>, </a:t>
            </a:r>
            <a:r>
              <a:rPr lang="en" sz="1600" dirty="0" err="1">
                <a:latin typeface="Arial" charset="0"/>
                <a:cs typeface="Arial" charset="0"/>
              </a:rPr>
              <a:t>cholelithiasis </a:t>
            </a:r>
            <a:r>
              <a:rPr lang="en" sz="1600" dirty="0">
                <a:latin typeface="Arial" charset="0"/>
                <a:cs typeface="Arial" charset="0"/>
              </a:rPr>
              <a:t>, </a:t>
            </a:r>
            <a:r>
              <a:rPr lang="en" sz="1600" dirty="0" err="1">
                <a:latin typeface="Arial" charset="0"/>
                <a:cs typeface="Arial" charset="0"/>
              </a:rPr>
              <a:t>empyema </a:t>
            </a:r>
            <a:r>
              <a:rPr lang="en" sz="1600" dirty="0">
                <a:latin typeface="Arial" charset="0"/>
                <a:cs typeface="Arial" charset="0"/>
              </a:rPr>
              <a:t>and </a:t>
            </a:r>
            <a:r>
              <a:rPr lang="en" sz="1600" dirty="0" err="1">
                <a:latin typeface="Arial" charset="0"/>
                <a:cs typeface="Arial" charset="0"/>
              </a:rPr>
              <a:t>hydrops </a:t>
            </a:r>
            <a:r>
              <a:rPr lang="en" sz="1600" dirty="0">
                <a:latin typeface="Arial" charset="0"/>
                <a:cs typeface="Arial" charset="0"/>
              </a:rPr>
              <a:t>. </a:t>
            </a:r>
            <a:r>
              <a:rPr lang="en" sz="1600" dirty="0" smtClean="0">
                <a:latin typeface="Arial" charset="0"/>
                <a:cs typeface="Arial" charset="0"/>
              </a:rPr>
              <a:t>bags</a:t>
            </a:r>
            <a:endParaRPr lang="sr-Latn-CS" sz="1600" dirty="0">
              <a:latin typeface="Arial" charset="0"/>
              <a:cs typeface="Arial" charset="0"/>
            </a:endParaRPr>
          </a:p>
        </p:txBody>
      </p:sp>
      <p:pic>
        <p:nvPicPr>
          <p:cNvPr id="3" name="Picture 2" descr="http://accessmedicine.mhmedical.com/data/books/lebl9/m_lebl9_c009f019.gif"/>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81199" y="2736234"/>
            <a:ext cx="5296217" cy="3512165"/>
          </a:xfrm>
          <a:prstGeom prst="rect">
            <a:avLst/>
          </a:prstGeom>
          <a:noFill/>
          <a:ln>
            <a:noFill/>
          </a:ln>
        </p:spPr>
      </p:pic>
      <p:sp>
        <p:nvSpPr>
          <p:cNvPr id="4" name="Rectangle 3"/>
          <p:cNvSpPr/>
          <p:nvPr/>
        </p:nvSpPr>
        <p:spPr>
          <a:xfrm>
            <a:off x="5791199" y="2895600"/>
            <a:ext cx="1486217" cy="2590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RS"/>
          </a:p>
        </p:txBody>
      </p:sp>
      <p:sp>
        <p:nvSpPr>
          <p:cNvPr id="5" name="Rectangle 4"/>
          <p:cNvSpPr/>
          <p:nvPr/>
        </p:nvSpPr>
        <p:spPr>
          <a:xfrm>
            <a:off x="1828800" y="2895600"/>
            <a:ext cx="1486217" cy="2743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sr-Cyrl-RS" dirty="0">
              <a:solidFill>
                <a:schemeClr val="tx1"/>
              </a:solidFill>
            </a:endParaRPr>
          </a:p>
        </p:txBody>
      </p:sp>
      <p:sp>
        <p:nvSpPr>
          <p:cNvPr id="6" name="Rectangle 5"/>
          <p:cNvSpPr/>
          <p:nvPr/>
        </p:nvSpPr>
        <p:spPr>
          <a:xfrm rot="16200000">
            <a:off x="3848101" y="3771899"/>
            <a:ext cx="609600" cy="43434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RS"/>
          </a:p>
        </p:txBody>
      </p:sp>
      <p:sp>
        <p:nvSpPr>
          <p:cNvPr id="7" name="Rectangle 6"/>
          <p:cNvSpPr/>
          <p:nvPr/>
        </p:nvSpPr>
        <p:spPr>
          <a:xfrm>
            <a:off x="3289617" y="5333999"/>
            <a:ext cx="914400" cy="3048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RS"/>
          </a:p>
        </p:txBody>
      </p:sp>
      <p:sp>
        <p:nvSpPr>
          <p:cNvPr id="8" name="TextBox 7"/>
          <p:cNvSpPr txBox="1"/>
          <p:nvPr/>
        </p:nvSpPr>
        <p:spPr>
          <a:xfrm>
            <a:off x="1676400" y="2799735"/>
            <a:ext cx="1765617" cy="375552"/>
          </a:xfrm>
          <a:prstGeom prst="rect">
            <a:avLst/>
          </a:prstGeom>
          <a:noFill/>
        </p:spPr>
        <p:txBody>
          <a:bodyPr wrap="square" rtlCol="0">
            <a:spAutoFit/>
          </a:bodyPr>
          <a:lstStyle/>
          <a:p>
            <a:pPr>
              <a:lnSpc>
                <a:spcPct val="150000"/>
              </a:lnSpc>
            </a:pPr>
            <a:r>
              <a:rPr lang="en" sz="1400" b="1" dirty="0">
                <a:solidFill>
                  <a:srgbClr val="FF0000"/>
                </a:solidFill>
                <a:latin typeface="Arial" charset="0"/>
                <a:cs typeface="Arial" charset="0"/>
              </a:rPr>
              <a:t>Murphy </a:t>
            </a:r>
            <a:r>
              <a:rPr lang="en" sz="1400" b="1" dirty="0" err="1">
                <a:solidFill>
                  <a:srgbClr val="FF0000"/>
                </a:solidFill>
                <a:latin typeface="Arial" charset="0"/>
                <a:cs typeface="Arial" charset="0"/>
              </a:rPr>
              <a:t>'s </a:t>
            </a:r>
            <a:r>
              <a:rPr lang="en" sz="1400" b="1" dirty="0" smtClean="0">
                <a:solidFill>
                  <a:srgbClr val="FF0000"/>
                </a:solidFill>
                <a:latin typeface="Arial" charset="0"/>
                <a:cs typeface="Arial" charset="0"/>
              </a:rPr>
              <a:t>_ point</a:t>
            </a:r>
            <a:endParaRPr lang="sr-Cyrl-CS" sz="1400" b="1" dirty="0">
              <a:solidFill>
                <a:srgbClr val="FF0000"/>
              </a:solidFill>
              <a:latin typeface="Arial" charset="0"/>
              <a:cs typeface="Arial" charset="0"/>
            </a:endParaRPr>
          </a:p>
        </p:txBody>
      </p:sp>
    </p:spTree>
    <p:extLst>
      <p:ext uri="{BB962C8B-B14F-4D97-AF65-F5344CB8AC3E}">
        <p14:creationId xmlns="" xmlns:p14="http://schemas.microsoft.com/office/powerpoint/2010/main" val="372411398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8610600" cy="3785652"/>
          </a:xfrm>
          <a:prstGeom prst="rect">
            <a:avLst/>
          </a:prstGeom>
          <a:noFill/>
        </p:spPr>
        <p:txBody>
          <a:bodyPr wrap="square" rtlCol="0">
            <a:spAutoFit/>
          </a:bodyPr>
          <a:lstStyle/>
          <a:p>
            <a:pPr marL="342900" indent="-342900">
              <a:lnSpc>
                <a:spcPct val="150000"/>
              </a:lnSpc>
              <a:buFont typeface="+mj-lt"/>
              <a:buAutoNum type="arabicPeriod"/>
            </a:pPr>
            <a:r>
              <a:rPr lang="en" sz="1600" dirty="0">
                <a:latin typeface="Arial" charset="0"/>
                <a:cs typeface="Arial" charset="0"/>
              </a:rPr>
              <a:t>Supine position (both thumbs at the level </a:t>
            </a:r>
            <a:r>
              <a:rPr lang="en" sz="1600" dirty="0" smtClean="0">
                <a:latin typeface="Arial" charset="0"/>
                <a:cs typeface="Arial" charset="0"/>
              </a:rPr>
              <a:t>of </a:t>
            </a:r>
            <a:r>
              <a:rPr lang="en" sz="1600" dirty="0" err="1" smtClean="0">
                <a:latin typeface="Arial" charset="0"/>
                <a:cs typeface="Arial" charset="0"/>
              </a:rPr>
              <a:t>Murphy</a:t>
            </a:r>
            <a:r>
              <a:rPr lang="en" sz="1600" dirty="0" smtClean="0">
                <a:latin typeface="Arial" charset="0"/>
                <a:cs typeface="Arial" charset="0"/>
              </a:rPr>
              <a:t> </a:t>
            </a:r>
            <a:r>
              <a:rPr lang="en" sz="1600" dirty="0">
                <a:latin typeface="Arial" charset="0"/>
                <a:cs typeface="Arial" charset="0"/>
              </a:rPr>
              <a:t>points, the patient breathes deeply </a:t>
            </a:r>
            <a:r>
              <a:rPr lang="en" sz="1600" dirty="0" smtClean="0">
                <a:latin typeface="Arial" charset="0"/>
                <a:cs typeface="Arial" charset="0"/>
              </a:rPr>
              <a:t>)-with the downward movement of the liver, the gall bladder is also activated, hitting the cheekbones of the thumb, causing pain</a:t>
            </a:r>
            <a:endParaRPr lang="sr-Cyrl-CS" sz="1600" dirty="0">
              <a:latin typeface="Arial" charset="0"/>
              <a:cs typeface="Arial" charset="0"/>
            </a:endParaRPr>
          </a:p>
          <a:p>
            <a:pPr marL="342900" indent="-342900">
              <a:lnSpc>
                <a:spcPct val="150000"/>
              </a:lnSpc>
              <a:buFont typeface="+mj-lt"/>
              <a:buAutoNum type="arabicPeriod"/>
            </a:pPr>
            <a:endParaRPr lang="sr-Cyrl-CS" sz="1600" dirty="0">
              <a:latin typeface="Arial" charset="0"/>
              <a:cs typeface="Arial" charset="0"/>
            </a:endParaRPr>
          </a:p>
          <a:p>
            <a:pPr marL="342900" indent="-342900">
              <a:lnSpc>
                <a:spcPct val="150000"/>
              </a:lnSpc>
              <a:buFont typeface="+mj-lt"/>
              <a:buAutoNum type="arabicPeriod"/>
            </a:pPr>
            <a:r>
              <a:rPr lang="en" sz="1600" dirty="0">
                <a:latin typeface="Arial" charset="0"/>
                <a:cs typeface="Arial" charset="0"/>
              </a:rPr>
              <a:t>Lateral position (patient in the left lateral </a:t>
            </a:r>
            <a:r>
              <a:rPr lang="en" sz="1600" dirty="0" smtClean="0">
                <a:latin typeface="Arial" charset="0"/>
                <a:cs typeface="Arial" charset="0"/>
              </a:rPr>
              <a:t>position, </a:t>
            </a:r>
            <a:r>
              <a:rPr lang="en" sz="1600" dirty="0">
                <a:latin typeface="Arial" charset="0"/>
                <a:cs typeface="Arial" charset="0"/>
              </a:rPr>
              <a:t>slightly folded </a:t>
            </a:r>
            <a:r>
              <a:rPr lang="en" sz="1600" dirty="0" smtClean="0">
                <a:latin typeface="Arial" charset="0"/>
                <a:cs typeface="Arial" charset="0"/>
              </a:rPr>
              <a:t>legs towards the abdomen, </a:t>
            </a:r>
            <a:r>
              <a:rPr lang="en" sz="1600" dirty="0">
                <a:latin typeface="Arial" charset="0"/>
                <a:cs typeface="Arial" charset="0"/>
              </a:rPr>
              <a:t>pressure with the fingers of the right hand </a:t>
            </a:r>
            <a:r>
              <a:rPr lang="en" sz="1600" dirty="0" smtClean="0">
                <a:latin typeface="Arial" charset="0"/>
                <a:cs typeface="Arial" charset="0"/>
              </a:rPr>
              <a:t>from the midline to </a:t>
            </a:r>
            <a:r>
              <a:rPr lang="en" sz="1600" dirty="0" err="1" smtClean="0">
                <a:latin typeface="Arial" charset="0"/>
                <a:cs typeface="Arial" charset="0"/>
              </a:rPr>
              <a:t>the rib </a:t>
            </a:r>
            <a:r>
              <a:rPr lang="en" sz="1600" dirty="0" smtClean="0">
                <a:latin typeface="Arial" charset="0"/>
                <a:cs typeface="Arial" charset="0"/>
              </a:rPr>
              <a:t>cage, in the direction </a:t>
            </a:r>
            <a:r>
              <a:rPr lang="en" sz="1600" dirty="0" err="1" smtClean="0">
                <a:latin typeface="Arial" charset="0"/>
                <a:cs typeface="Arial" charset="0"/>
              </a:rPr>
              <a:t>of </a:t>
            </a:r>
            <a:r>
              <a:rPr lang="en" sz="1600" dirty="0">
                <a:latin typeface="Arial" charset="0"/>
                <a:cs typeface="Arial" charset="0"/>
              </a:rPr>
              <a:t>Murphy</a:t>
            </a:r>
            <a:r>
              <a:rPr lang="en" sz="1600" dirty="0" smtClean="0">
                <a:latin typeface="Arial" charset="0"/>
                <a:cs typeface="Arial" charset="0"/>
              </a:rPr>
              <a:t> points)</a:t>
            </a:r>
            <a:endParaRPr lang="sr-Cyrl-CS" sz="1600" dirty="0">
              <a:latin typeface="Arial" charset="0"/>
              <a:cs typeface="Arial" charset="0"/>
            </a:endParaRPr>
          </a:p>
          <a:p>
            <a:pPr marL="342900" indent="-342900">
              <a:lnSpc>
                <a:spcPct val="150000"/>
              </a:lnSpc>
              <a:buFont typeface="+mj-lt"/>
              <a:buAutoNum type="arabicPeriod"/>
            </a:pPr>
            <a:endParaRPr lang="sr-Cyrl-CS" sz="1600" dirty="0">
              <a:latin typeface="Arial" charset="0"/>
              <a:cs typeface="Arial" charset="0"/>
            </a:endParaRPr>
          </a:p>
          <a:p>
            <a:pPr marL="342900" indent="-342900">
              <a:lnSpc>
                <a:spcPct val="150000"/>
              </a:lnSpc>
              <a:buFont typeface="+mj-lt"/>
              <a:buAutoNum type="arabicPeriod"/>
            </a:pPr>
            <a:r>
              <a:rPr lang="en" sz="1600" dirty="0">
                <a:latin typeface="Arial" charset="0"/>
                <a:cs typeface="Arial" charset="0"/>
              </a:rPr>
              <a:t>Sitting position (the doctor is behind the patient, with the right hand thrust from the middle line towards </a:t>
            </a:r>
            <a:r>
              <a:rPr lang="en" sz="1600" dirty="0" err="1">
                <a:latin typeface="Arial" charset="0"/>
                <a:cs typeface="Arial" charset="0"/>
              </a:rPr>
              <a:t>the fundus</a:t>
            </a:r>
            <a:r>
              <a:rPr lang="en" sz="1600" dirty="0">
                <a:latin typeface="Arial" charset="0"/>
                <a:cs typeface="Arial" charset="0"/>
              </a:rPr>
              <a:t> </a:t>
            </a:r>
            <a:r>
              <a:rPr lang="en" sz="1600" dirty="0" smtClean="0">
                <a:latin typeface="Arial" charset="0"/>
                <a:cs typeface="Arial" charset="0"/>
              </a:rPr>
              <a:t>gallbladder </a:t>
            </a:r>
            <a:r>
              <a:rPr lang="en" sz="1600" dirty="0">
                <a:latin typeface="Arial" charset="0"/>
                <a:cs typeface="Arial" charset="0"/>
              </a:rPr>
              <a:t>)</a:t>
            </a:r>
            <a:endParaRPr lang="sr-Latn-CS" sz="1600" dirty="0">
              <a:latin typeface="Arial" charset="0"/>
              <a:cs typeface="Arial" charset="0"/>
            </a:endParaRPr>
          </a:p>
        </p:txBody>
      </p:sp>
      <p:pic>
        <p:nvPicPr>
          <p:cNvPr id="3" name="Picture 2" descr="http://dijetaplus.com/wp-content/uploads/2015/06/presavijena-zucna-kesa.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38400" y="4090452"/>
            <a:ext cx="4476750" cy="2462748"/>
          </a:xfrm>
          <a:prstGeom prst="rect">
            <a:avLst/>
          </a:prstGeom>
          <a:noFill/>
          <a:ln>
            <a:noFill/>
          </a:ln>
        </p:spPr>
      </p:pic>
    </p:spTree>
    <p:extLst>
      <p:ext uri="{BB962C8B-B14F-4D97-AF65-F5344CB8AC3E}">
        <p14:creationId xmlns="" xmlns:p14="http://schemas.microsoft.com/office/powerpoint/2010/main" val="174062738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1540" y="0"/>
            <a:ext cx="8610600" cy="6370975"/>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PALPATION OF THE SPLEEN</a:t>
            </a:r>
          </a:p>
          <a:p>
            <a:pPr marL="285750" indent="-285750">
              <a:lnSpc>
                <a:spcPct val="150000"/>
              </a:lnSpc>
              <a:buFont typeface="Arial" pitchFamily="34" charset="0"/>
              <a:buChar char="•"/>
            </a:pPr>
            <a:r>
              <a:rPr lang="en" sz="1600" dirty="0">
                <a:latin typeface="Arial" charset="0"/>
                <a:cs typeface="Arial" charset="0"/>
              </a:rPr>
              <a:t>The spleen is located in the left </a:t>
            </a:r>
            <a:r>
              <a:rPr lang="en" sz="1600" dirty="0" err="1" smtClean="0">
                <a:latin typeface="Arial" charset="0"/>
                <a:cs typeface="Arial" charset="0"/>
              </a:rPr>
              <a:t>hypochondrium </a:t>
            </a:r>
            <a:r>
              <a:rPr lang="en" sz="1600" dirty="0" smtClean="0">
                <a:latin typeface="Arial" charset="0"/>
                <a:cs typeface="Arial" charset="0"/>
              </a:rPr>
              <a:t>, between the 9th and 11th ribs, extending the length of the tenth rib.</a:t>
            </a:r>
          </a:p>
          <a:p>
            <a:pPr marL="285750" indent="-285750">
              <a:lnSpc>
                <a:spcPct val="150000"/>
              </a:lnSpc>
              <a:buFont typeface="Arial" pitchFamily="34" charset="0"/>
              <a:buChar char="•"/>
            </a:pPr>
            <a:r>
              <a:rPr lang="en" sz="1600" dirty="0" smtClean="0">
                <a:latin typeface="Arial" charset="0"/>
                <a:cs typeface="Arial" charset="0"/>
              </a:rPr>
              <a:t>Front pole on the front </a:t>
            </a:r>
            <a:r>
              <a:rPr lang="en" sz="1600" dirty="0" err="1" smtClean="0">
                <a:latin typeface="Arial" charset="0"/>
                <a:cs typeface="Arial" charset="0"/>
              </a:rPr>
              <a:t>axillary </a:t>
            </a:r>
            <a:r>
              <a:rPr lang="en" sz="1600" dirty="0" smtClean="0">
                <a:latin typeface="Arial" charset="0"/>
                <a:cs typeface="Arial" charset="0"/>
              </a:rPr>
              <a:t>line at 6-8 cm above </a:t>
            </a:r>
            <a:r>
              <a:rPr lang="en" sz="1600" dirty="0" err="1" smtClean="0">
                <a:latin typeface="Arial" charset="0"/>
                <a:cs typeface="Arial" charset="0"/>
              </a:rPr>
              <a:t>the rib </a:t>
            </a:r>
            <a:r>
              <a:rPr lang="en" sz="1600" dirty="0" smtClean="0">
                <a:latin typeface="Arial" charset="0"/>
                <a:cs typeface="Arial" charset="0"/>
              </a:rPr>
              <a:t>arches</a:t>
            </a:r>
          </a:p>
          <a:p>
            <a:pPr marL="285750" indent="-285750">
              <a:lnSpc>
                <a:spcPct val="150000"/>
              </a:lnSpc>
              <a:buFont typeface="Arial" pitchFamily="34" charset="0"/>
              <a:buChar char="•"/>
            </a:pPr>
            <a:r>
              <a:rPr lang="en" sz="1600" dirty="0" smtClean="0">
                <a:latin typeface="Arial" charset="0"/>
                <a:cs typeface="Arial" charset="0"/>
              </a:rPr>
              <a:t>The posterior pole extends towards the left kidney</a:t>
            </a:r>
          </a:p>
          <a:p>
            <a:pPr marL="285750" indent="-285750">
              <a:lnSpc>
                <a:spcPct val="150000"/>
              </a:lnSpc>
              <a:buFont typeface="Arial" pitchFamily="34" charset="0"/>
              <a:buChar char="•"/>
            </a:pPr>
            <a:r>
              <a:rPr lang="en" sz="1600" dirty="0" smtClean="0">
                <a:latin typeface="Arial" charset="0"/>
                <a:cs typeface="Arial" charset="0"/>
              </a:rPr>
              <a:t>Width of 5-7 cm at the level of the middle </a:t>
            </a:r>
            <a:r>
              <a:rPr lang="en" sz="1600" dirty="0" err="1" smtClean="0">
                <a:latin typeface="Arial" charset="0"/>
                <a:cs typeface="Arial" charset="0"/>
              </a:rPr>
              <a:t>axillary </a:t>
            </a:r>
            <a:r>
              <a:rPr lang="en" sz="1600" dirty="0" smtClean="0">
                <a:latin typeface="Arial" charset="0"/>
                <a:cs typeface="Arial" charset="0"/>
              </a:rPr>
              <a:t>line</a:t>
            </a:r>
            <a:endParaRPr lang="sr-Cyrl-CS" sz="1600" dirty="0">
              <a:latin typeface="Arial" charset="0"/>
              <a:cs typeface="Arial" charset="0"/>
            </a:endParaRPr>
          </a:p>
          <a:p>
            <a:pPr marL="285750" indent="-285750">
              <a:lnSpc>
                <a:spcPct val="150000"/>
              </a:lnSpc>
              <a:buFont typeface="Arial" pitchFamily="34" charset="0"/>
              <a:buChar char="•"/>
            </a:pPr>
            <a:r>
              <a:rPr lang="en" sz="1600" dirty="0">
                <a:latin typeface="Arial" charset="0"/>
                <a:cs typeface="Arial" charset="0"/>
              </a:rPr>
              <a:t>It is not normally </a:t>
            </a:r>
            <a:r>
              <a:rPr lang="en" sz="1600" dirty="0" err="1">
                <a:latin typeface="Arial" charset="0"/>
                <a:cs typeface="Arial" charset="0"/>
              </a:rPr>
              <a:t>palpable </a:t>
            </a:r>
            <a:r>
              <a:rPr lang="en" sz="1600" dirty="0">
                <a:latin typeface="Arial" charset="0"/>
                <a:cs typeface="Arial" charset="0"/>
              </a:rPr>
              <a:t>below </a:t>
            </a:r>
            <a:r>
              <a:rPr lang="en" sz="1600" dirty="0" smtClean="0">
                <a:latin typeface="Arial" charset="0"/>
                <a:cs typeface="Arial" charset="0"/>
              </a:rPr>
              <a:t>the LRL</a:t>
            </a:r>
          </a:p>
          <a:p>
            <a:pPr marL="285750" indent="-285750">
              <a:lnSpc>
                <a:spcPct val="150000"/>
              </a:lnSpc>
              <a:buFont typeface="Arial" pitchFamily="34" charset="0"/>
              <a:buChar char="•"/>
            </a:pPr>
            <a:r>
              <a:rPr lang="en" sz="1600" dirty="0" smtClean="0">
                <a:latin typeface="Arial" charset="0"/>
                <a:cs typeface="Arial" charset="0"/>
              </a:rPr>
              <a:t>Percussion should always determine the upper border of the spleen</a:t>
            </a:r>
            <a:endParaRPr lang="sr-Cyrl-CS" sz="1600" dirty="0">
              <a:latin typeface="Arial" charset="0"/>
              <a:cs typeface="Arial" charset="0"/>
            </a:endParaRPr>
          </a:p>
          <a:p>
            <a:pPr>
              <a:lnSpc>
                <a:spcPct val="150000"/>
              </a:lnSpc>
            </a:pPr>
            <a:r>
              <a:rPr lang="en" sz="1600" b="1" dirty="0" err="1">
                <a:latin typeface="Arial" charset="0"/>
                <a:cs typeface="Arial" charset="0"/>
              </a:rPr>
              <a:t>palpation </a:t>
            </a:r>
            <a:r>
              <a:rPr lang="en" sz="1600" b="1" dirty="0">
                <a:latin typeface="Arial" charset="0"/>
                <a:cs typeface="Arial" charset="0"/>
              </a:rPr>
              <a:t>techniques :</a:t>
            </a:r>
          </a:p>
          <a:p>
            <a:pPr marL="342900" indent="-342900">
              <a:lnSpc>
                <a:spcPct val="150000"/>
              </a:lnSpc>
              <a:buFont typeface="+mj-lt"/>
              <a:buAutoNum type="arabicPeriod"/>
            </a:pPr>
            <a:r>
              <a:rPr lang="en" sz="1600" dirty="0" err="1" smtClean="0">
                <a:latin typeface="Arial" charset="0"/>
                <a:cs typeface="Arial" charset="0"/>
              </a:rPr>
              <a:t>bimanually</a:t>
            </a:r>
            <a:r>
              <a:rPr lang="en" sz="1600" dirty="0" smtClean="0">
                <a:latin typeface="Arial" charset="0"/>
                <a:cs typeface="Arial" charset="0"/>
              </a:rPr>
              <a:t> </a:t>
            </a:r>
            <a:r>
              <a:rPr lang="en" sz="1600" dirty="0">
                <a:latin typeface="Arial" charset="0"/>
                <a:cs typeface="Arial" charset="0"/>
              </a:rPr>
              <a:t>with outstretched fingers</a:t>
            </a:r>
          </a:p>
          <a:p>
            <a:pPr marL="342900" indent="-342900">
              <a:lnSpc>
                <a:spcPct val="150000"/>
              </a:lnSpc>
              <a:buFont typeface="+mj-lt"/>
              <a:buAutoNum type="arabicPeriod"/>
            </a:pPr>
            <a:r>
              <a:rPr lang="en" sz="1600" dirty="0" err="1" smtClean="0">
                <a:latin typeface="Arial" charset="0"/>
                <a:cs typeface="Arial" charset="0"/>
              </a:rPr>
              <a:t>bimanually</a:t>
            </a:r>
            <a:r>
              <a:rPr lang="en" sz="1600" dirty="0" smtClean="0">
                <a:latin typeface="Arial" charset="0"/>
                <a:cs typeface="Arial" charset="0"/>
              </a:rPr>
              <a:t> </a:t>
            </a:r>
            <a:r>
              <a:rPr lang="en" sz="1600" dirty="0">
                <a:latin typeface="Arial" charset="0"/>
                <a:cs typeface="Arial" charset="0"/>
              </a:rPr>
              <a:t>in the form of an intervention</a:t>
            </a:r>
            <a:endParaRPr lang="sr-Cyrl-CS" sz="1600" dirty="0" smtClean="0">
              <a:latin typeface="Arial" charset="0"/>
              <a:cs typeface="Arial" charset="0"/>
            </a:endParaRPr>
          </a:p>
          <a:p>
            <a:pPr>
              <a:lnSpc>
                <a:spcPct val="150000"/>
              </a:lnSpc>
              <a:buFontTx/>
              <a:buNone/>
            </a:pPr>
            <a:r>
              <a:rPr lang="en" sz="1600" b="1" dirty="0" smtClean="0">
                <a:latin typeface="Arial" charset="0"/>
                <a:cs typeface="Arial" charset="0"/>
              </a:rPr>
              <a:t>Aim </a:t>
            </a:r>
            <a:r>
              <a:rPr lang="en" sz="1600" b="1" dirty="0" err="1" smtClean="0">
                <a:latin typeface="Arial" charset="0"/>
                <a:cs typeface="Arial" charset="0"/>
              </a:rPr>
              <a:t>of palpation </a:t>
            </a:r>
            <a:r>
              <a:rPr lang="en" sz="1600" b="1" dirty="0" smtClean="0">
                <a:latin typeface="Arial" charset="0"/>
                <a:cs typeface="Arial" charset="0"/>
              </a:rPr>
              <a:t>:</a:t>
            </a:r>
          </a:p>
          <a:p>
            <a:pPr marL="285750" indent="-285750">
              <a:lnSpc>
                <a:spcPct val="150000"/>
              </a:lnSpc>
              <a:buFont typeface="Arial" pitchFamily="34" charset="0"/>
              <a:buChar char="•"/>
            </a:pPr>
            <a:r>
              <a:rPr lang="en" sz="1600" dirty="0" smtClean="0">
                <a:latin typeface="Arial" charset="0"/>
                <a:cs typeface="Arial" charset="0"/>
              </a:rPr>
              <a:t>Size</a:t>
            </a:r>
          </a:p>
          <a:p>
            <a:pPr marL="285750" indent="-285750">
              <a:lnSpc>
                <a:spcPct val="150000"/>
              </a:lnSpc>
              <a:buFont typeface="Arial" pitchFamily="34" charset="0"/>
              <a:buChar char="•"/>
            </a:pPr>
            <a:r>
              <a:rPr lang="en" sz="1600" dirty="0" err="1" smtClean="0">
                <a:latin typeface="Arial" charset="0"/>
                <a:cs typeface="Arial" charset="0"/>
              </a:rPr>
              <a:t>Consistency</a:t>
            </a:r>
            <a:endParaRPr lang="sr-Cyrl-CS" sz="1600" dirty="0" smtClean="0">
              <a:latin typeface="Arial" charset="0"/>
              <a:cs typeface="Arial" charset="0"/>
            </a:endParaRPr>
          </a:p>
          <a:p>
            <a:pPr marL="285750" indent="-285750">
              <a:lnSpc>
                <a:spcPct val="150000"/>
              </a:lnSpc>
              <a:buFont typeface="Arial" pitchFamily="34" charset="0"/>
              <a:buChar char="•"/>
            </a:pPr>
            <a:r>
              <a:rPr lang="en" sz="1600" dirty="0" smtClean="0">
                <a:latin typeface="Arial" charset="0"/>
                <a:cs typeface="Arial" charset="0"/>
              </a:rPr>
              <a:t>Surface condition</a:t>
            </a:r>
          </a:p>
          <a:p>
            <a:pPr marL="285750" indent="-285750">
              <a:lnSpc>
                <a:spcPct val="150000"/>
              </a:lnSpc>
              <a:buFont typeface="Arial" pitchFamily="34" charset="0"/>
              <a:buChar char="•"/>
            </a:pPr>
            <a:r>
              <a:rPr lang="en" sz="1600" dirty="0" smtClean="0">
                <a:latin typeface="Arial" charset="0"/>
                <a:cs typeface="Arial" charset="0"/>
              </a:rPr>
              <a:t>Edges</a:t>
            </a:r>
          </a:p>
          <a:p>
            <a:pPr marL="285750" indent="-285750">
              <a:lnSpc>
                <a:spcPct val="150000"/>
              </a:lnSpc>
              <a:buFont typeface="Arial" pitchFamily="34" charset="0"/>
              <a:buChar char="•"/>
            </a:pPr>
            <a:r>
              <a:rPr lang="en" sz="1600" dirty="0" smtClean="0">
                <a:latin typeface="Arial" charset="0"/>
                <a:cs typeface="Arial" charset="0"/>
              </a:rPr>
              <a:t>Sensitivity</a:t>
            </a: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126186292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8100"/>
            <a:ext cx="8686800" cy="2308324"/>
          </a:xfrm>
          <a:prstGeom prst="rect">
            <a:avLst/>
          </a:prstGeom>
          <a:noFill/>
        </p:spPr>
        <p:txBody>
          <a:bodyPr wrap="square" rtlCol="0">
            <a:spAutoFit/>
          </a:bodyPr>
          <a:lstStyle/>
          <a:p>
            <a:pPr marL="285750" indent="-285750">
              <a:lnSpc>
                <a:spcPct val="150000"/>
              </a:lnSpc>
              <a:buFont typeface="Arial" pitchFamily="34" charset="0"/>
              <a:buChar char="•"/>
            </a:pPr>
            <a:r>
              <a:rPr lang="en" sz="1600" dirty="0" smtClean="0">
                <a:latin typeface="Arial" pitchFamily="34" charset="0"/>
                <a:cs typeface="Arial" pitchFamily="34" charset="0"/>
              </a:rPr>
              <a:t>Before </a:t>
            </a:r>
            <a:r>
              <a:rPr lang="en" sz="1600" dirty="0" err="1" smtClean="0">
                <a:latin typeface="Arial" pitchFamily="34" charset="0"/>
                <a:cs typeface="Arial" pitchFamily="34" charset="0"/>
              </a:rPr>
              <a:t>palpating </a:t>
            </a:r>
            <a:r>
              <a:rPr lang="en" sz="1600" dirty="0" smtClean="0">
                <a:latin typeface="Arial" pitchFamily="34" charset="0"/>
                <a:cs typeface="Arial" pitchFamily="34" charset="0"/>
              </a:rPr>
              <a:t>the spleen, </a:t>
            </a:r>
            <a:r>
              <a:rPr lang="en" sz="1600" b="1" dirty="0" smtClean="0">
                <a:latin typeface="Arial" pitchFamily="34" charset="0"/>
                <a:cs typeface="Arial" pitchFamily="34" charset="0"/>
              </a:rPr>
              <a:t>the upper limit of the spleen should always be determined </a:t>
            </a:r>
            <a:r>
              <a:rPr lang="en" sz="1600" b="1" dirty="0">
                <a:latin typeface="Arial" pitchFamily="34" charset="0"/>
                <a:cs typeface="Arial" pitchFamily="34" charset="0"/>
              </a:rPr>
              <a:t>by percussion</a:t>
            </a:r>
          </a:p>
          <a:p>
            <a:pPr marL="285750" indent="-285750">
              <a:lnSpc>
                <a:spcPct val="150000"/>
              </a:lnSpc>
              <a:buFont typeface="Arial" pitchFamily="34" charset="0"/>
              <a:buChar char="•"/>
            </a:pPr>
            <a:r>
              <a:rPr lang="en" sz="1600" dirty="0" smtClean="0">
                <a:latin typeface="Arial" pitchFamily="34" charset="0"/>
                <a:cs typeface="Arial" pitchFamily="34" charset="0"/>
              </a:rPr>
              <a:t>The patient turns to the right lateral position, with the left arm next to the body</a:t>
            </a:r>
          </a:p>
          <a:p>
            <a:pPr marL="285750" indent="-285750">
              <a:lnSpc>
                <a:spcPct val="150000"/>
              </a:lnSpc>
              <a:buFont typeface="Arial" pitchFamily="34" charset="0"/>
              <a:buChar char="•"/>
            </a:pPr>
            <a:r>
              <a:rPr lang="en" sz="1600" dirty="0" smtClean="0">
                <a:latin typeface="Arial" pitchFamily="34" charset="0"/>
                <a:cs typeface="Arial" pitchFamily="34" charset="0"/>
              </a:rPr>
              <a:t>It is percussed along the front and middle </a:t>
            </a:r>
            <a:r>
              <a:rPr lang="en" sz="1600" dirty="0" err="1" smtClean="0">
                <a:latin typeface="Arial" pitchFamily="34" charset="0"/>
                <a:cs typeface="Arial" pitchFamily="34" charset="0"/>
              </a:rPr>
              <a:t>axillary </a:t>
            </a:r>
            <a:r>
              <a:rPr lang="en" sz="1600" dirty="0" smtClean="0">
                <a:latin typeface="Arial" pitchFamily="34" charset="0"/>
                <a:cs typeface="Arial" pitchFamily="34" charset="0"/>
              </a:rPr>
              <a:t>line</a:t>
            </a:r>
          </a:p>
          <a:p>
            <a:pPr marL="285750" indent="-285750">
              <a:lnSpc>
                <a:spcPct val="150000"/>
              </a:lnSpc>
              <a:buFont typeface="Arial" pitchFamily="34" charset="0"/>
              <a:buChar char="•"/>
            </a:pPr>
            <a:r>
              <a:rPr lang="en" sz="1600" dirty="0" smtClean="0">
                <a:latin typeface="Arial" pitchFamily="34" charset="0"/>
                <a:cs typeface="Arial" pitchFamily="34" charset="0"/>
              </a:rPr>
              <a:t>The transition from a clear </a:t>
            </a:r>
            <a:r>
              <a:rPr lang="en" sz="1600" dirty="0" err="1" smtClean="0">
                <a:latin typeface="Arial" pitchFamily="34" charset="0"/>
                <a:cs typeface="Arial" pitchFamily="34" charset="0"/>
              </a:rPr>
              <a:t>non-tympanic sound </a:t>
            </a:r>
            <a:r>
              <a:rPr lang="en" sz="1600" dirty="0" smtClean="0">
                <a:latin typeface="Arial" pitchFamily="34" charset="0"/>
                <a:cs typeface="Arial" pitchFamily="34" charset="0"/>
              </a:rPr>
              <a:t>to a dull or muffled sound of the spleen marks the upper border of the spleen</a:t>
            </a:r>
          </a:p>
          <a:p>
            <a:pPr marL="285750" indent="-285750">
              <a:lnSpc>
                <a:spcPct val="150000"/>
              </a:lnSpc>
              <a:buFont typeface="Arial" pitchFamily="34" charset="0"/>
              <a:buChar char="•"/>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17484868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bdominal-organs"/>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04800" y="1219200"/>
            <a:ext cx="2971165" cy="3640455"/>
          </a:xfrm>
          <a:prstGeom prst="rect">
            <a:avLst/>
          </a:prstGeom>
          <a:noFill/>
          <a:ln>
            <a:noFill/>
          </a:ln>
        </p:spPr>
      </p:pic>
      <p:cxnSp>
        <p:nvCxnSpPr>
          <p:cNvPr id="4" name="Straight Connector 3"/>
          <p:cNvCxnSpPr/>
          <p:nvPr/>
        </p:nvCxnSpPr>
        <p:spPr>
          <a:xfrm>
            <a:off x="304800" y="2438400"/>
            <a:ext cx="29711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304800" y="3429000"/>
            <a:ext cx="3124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356815" y="1759424"/>
            <a:ext cx="0" cy="3048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286000" y="1759424"/>
            <a:ext cx="0" cy="3048000"/>
          </a:xfrm>
          <a:prstGeom prst="line">
            <a:avLst/>
          </a:prstGeom>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3733800" y="251207"/>
            <a:ext cx="4953000" cy="6355586"/>
          </a:xfrm>
          <a:prstGeom prst="rect">
            <a:avLst/>
          </a:prstGeom>
        </p:spPr>
        <p:txBody>
          <a:bodyPr wrap="square">
            <a:spAutoFit/>
          </a:bodyPr>
          <a:lstStyle/>
          <a:p>
            <a:r>
              <a:rPr lang="en" sz="1100" b="1" dirty="0" smtClean="0">
                <a:cs typeface="Arial" charset="0"/>
              </a:rPr>
              <a:t>1. </a:t>
            </a:r>
            <a:r>
              <a:rPr lang="en" sz="1100" b="1" dirty="0" smtClean="0">
                <a:solidFill>
                  <a:schemeClr val="accent1"/>
                </a:solidFill>
                <a:cs typeface="Arial" charset="0"/>
              </a:rPr>
              <a:t>Right </a:t>
            </a:r>
            <a:r>
              <a:rPr lang="en" sz="1100" b="1" dirty="0" err="1" smtClean="0">
                <a:solidFill>
                  <a:schemeClr val="accent1"/>
                </a:solidFill>
                <a:cs typeface="Arial" charset="0"/>
              </a:rPr>
              <a:t>hypochondrium </a:t>
            </a:r>
            <a:r>
              <a:rPr lang="en" sz="1100" b="1" dirty="0" smtClean="0">
                <a:solidFill>
                  <a:schemeClr val="accent1"/>
                </a:solidFill>
                <a:cs typeface="Arial" charset="0"/>
              </a:rPr>
              <a:t>:</a:t>
            </a:r>
          </a:p>
          <a:p>
            <a:pPr marL="171450" indent="-171450">
              <a:buFont typeface="Arial" pitchFamily="34" charset="0"/>
              <a:buChar char="•"/>
            </a:pPr>
            <a:r>
              <a:rPr lang="en" sz="1100" dirty="0" smtClean="0">
                <a:latin typeface="Corbel" pitchFamily="34" charset="0"/>
              </a:rPr>
              <a:t> </a:t>
            </a:r>
            <a:r>
              <a:rPr lang="en" sz="1100" dirty="0">
                <a:cs typeface="Arial" charset="0"/>
              </a:rPr>
              <a:t>right </a:t>
            </a:r>
            <a:r>
              <a:rPr lang="en" sz="1100" dirty="0" err="1">
                <a:cs typeface="Arial" charset="0"/>
              </a:rPr>
              <a:t>lobe </a:t>
            </a:r>
            <a:r>
              <a:rPr lang="en" sz="1100" dirty="0">
                <a:cs typeface="Arial" charset="0"/>
              </a:rPr>
              <a:t>of the liver</a:t>
            </a:r>
          </a:p>
          <a:p>
            <a:pPr marL="171450" indent="-171450">
              <a:buFont typeface="Arial" pitchFamily="34" charset="0"/>
              <a:buChar char="•"/>
            </a:pPr>
            <a:r>
              <a:rPr lang="en" sz="1100" dirty="0">
                <a:cs typeface="Arial" charset="0"/>
              </a:rPr>
              <a:t>gallbladder with bile ducts</a:t>
            </a:r>
          </a:p>
          <a:p>
            <a:pPr marL="171450" indent="-171450">
              <a:buFont typeface="Arial" pitchFamily="34" charset="0"/>
              <a:buChar char="•"/>
            </a:pPr>
            <a:r>
              <a:rPr lang="en" sz="1100" dirty="0">
                <a:cs typeface="Arial" charset="0"/>
              </a:rPr>
              <a:t> </a:t>
            </a:r>
            <a:r>
              <a:rPr lang="en" sz="1100" dirty="0" err="1">
                <a:cs typeface="Arial" charset="0"/>
              </a:rPr>
              <a:t>flexura </a:t>
            </a:r>
            <a:r>
              <a:rPr lang="en" sz="1100" dirty="0">
                <a:cs typeface="Arial" charset="0"/>
              </a:rPr>
              <a:t>coli </a:t>
            </a:r>
            <a:r>
              <a:rPr lang="en" sz="1100" dirty="0" err="1">
                <a:cs typeface="Arial" charset="0"/>
              </a:rPr>
              <a:t>hepatica</a:t>
            </a:r>
            <a:endParaRPr lang="sr-Latn-CS" sz="1100" dirty="0">
              <a:cs typeface="Arial" charset="0"/>
            </a:endParaRPr>
          </a:p>
          <a:p>
            <a:pPr marL="171450" indent="-171450">
              <a:buFont typeface="Arial" pitchFamily="34" charset="0"/>
              <a:buChar char="•"/>
            </a:pPr>
            <a:r>
              <a:rPr lang="en" sz="1100" dirty="0">
                <a:cs typeface="Arial" charset="0"/>
              </a:rPr>
              <a:t> the head of the pancreas</a:t>
            </a:r>
          </a:p>
          <a:p>
            <a:pPr marL="171450" indent="-171450">
              <a:buFont typeface="Arial" pitchFamily="34" charset="0"/>
              <a:buChar char="•"/>
            </a:pPr>
            <a:r>
              <a:rPr lang="en" sz="1100" dirty="0">
                <a:cs typeface="Arial" charset="0"/>
              </a:rPr>
              <a:t> </a:t>
            </a:r>
            <a:r>
              <a:rPr lang="en" sz="1100" dirty="0" err="1">
                <a:cs typeface="Arial" charset="0"/>
              </a:rPr>
              <a:t>duodenum</a:t>
            </a:r>
            <a:endParaRPr lang="sr-Cyrl-CS" sz="1100" dirty="0">
              <a:cs typeface="Arial" charset="0"/>
            </a:endParaRPr>
          </a:p>
          <a:p>
            <a:pPr marL="171450" indent="-171450">
              <a:buFont typeface="Arial" pitchFamily="34" charset="0"/>
              <a:buChar char="•"/>
            </a:pPr>
            <a:r>
              <a:rPr lang="en" sz="1100" dirty="0">
                <a:cs typeface="Arial" charset="0"/>
              </a:rPr>
              <a:t>right kidney with adrenal gland</a:t>
            </a:r>
          </a:p>
          <a:p>
            <a:r>
              <a:rPr lang="en" sz="1100" dirty="0">
                <a:cs typeface="Arial" charset="0"/>
              </a:rPr>
              <a:t>2 </a:t>
            </a:r>
            <a:r>
              <a:rPr lang="en" sz="1100" dirty="0">
                <a:solidFill>
                  <a:schemeClr val="accent1"/>
                </a:solidFill>
                <a:cs typeface="Arial" charset="0"/>
              </a:rPr>
              <a:t>. </a:t>
            </a:r>
            <a:r>
              <a:rPr lang="en" sz="1100" b="1" dirty="0" err="1">
                <a:solidFill>
                  <a:schemeClr val="accent1"/>
                </a:solidFill>
                <a:cs typeface="Arial" charset="0"/>
              </a:rPr>
              <a:t>Epigastrium </a:t>
            </a:r>
            <a:r>
              <a:rPr lang="en" sz="1100" b="1" dirty="0">
                <a:solidFill>
                  <a:schemeClr val="accent1"/>
                </a:solidFill>
                <a:cs typeface="Arial" charset="0"/>
              </a:rPr>
              <a:t>:</a:t>
            </a:r>
          </a:p>
          <a:p>
            <a:pPr marL="171450" indent="-171450">
              <a:buFont typeface="Arial" pitchFamily="34" charset="0"/>
              <a:buChar char="•"/>
            </a:pPr>
            <a:r>
              <a:rPr lang="en" sz="1100" b="1" dirty="0">
                <a:cs typeface="Arial" charset="0"/>
              </a:rPr>
              <a:t> </a:t>
            </a:r>
            <a:r>
              <a:rPr lang="en" sz="1100" dirty="0">
                <a:cs typeface="Arial" charset="0"/>
              </a:rPr>
              <a:t>left </a:t>
            </a:r>
            <a:r>
              <a:rPr lang="en" sz="1100" dirty="0" err="1">
                <a:cs typeface="Arial" charset="0"/>
              </a:rPr>
              <a:t>lobe </a:t>
            </a:r>
            <a:r>
              <a:rPr lang="en" sz="1100" dirty="0">
                <a:cs typeface="Arial" charset="0"/>
              </a:rPr>
              <a:t>of the liver</a:t>
            </a:r>
          </a:p>
          <a:p>
            <a:pPr marL="171450" indent="-171450">
              <a:buFont typeface="Arial" pitchFamily="34" charset="0"/>
              <a:buChar char="•"/>
            </a:pPr>
            <a:r>
              <a:rPr lang="en" sz="1100" dirty="0">
                <a:cs typeface="Arial" charset="0"/>
              </a:rPr>
              <a:t>part of the body of the stomach</a:t>
            </a:r>
          </a:p>
          <a:p>
            <a:pPr marL="171450" indent="-171450">
              <a:buFont typeface="Arial" pitchFamily="34" charset="0"/>
              <a:buChar char="•"/>
            </a:pPr>
            <a:r>
              <a:rPr lang="en" sz="1100" dirty="0">
                <a:cs typeface="Arial" charset="0"/>
              </a:rPr>
              <a:t> </a:t>
            </a:r>
            <a:r>
              <a:rPr lang="en" sz="1100" dirty="0" err="1">
                <a:cs typeface="Arial" charset="0"/>
              </a:rPr>
              <a:t>antrum </a:t>
            </a:r>
            <a:r>
              <a:rPr lang="en" sz="1100" dirty="0">
                <a:cs typeface="Arial" charset="0"/>
              </a:rPr>
              <a:t>and </a:t>
            </a:r>
            <a:r>
              <a:rPr lang="en" sz="1100" dirty="0" err="1">
                <a:cs typeface="Arial" charset="0"/>
              </a:rPr>
              <a:t>pylorus</a:t>
            </a:r>
            <a:endParaRPr lang="sr-Cyrl-CS" sz="1100" dirty="0">
              <a:cs typeface="Arial" charset="0"/>
            </a:endParaRPr>
          </a:p>
          <a:p>
            <a:pPr marL="171450" indent="-171450">
              <a:buFont typeface="Arial" pitchFamily="34" charset="0"/>
              <a:buChar char="•"/>
            </a:pPr>
            <a:r>
              <a:rPr lang="en" sz="1100" dirty="0">
                <a:cs typeface="Arial" charset="0"/>
              </a:rPr>
              <a:t>pancreas</a:t>
            </a:r>
          </a:p>
          <a:p>
            <a:pPr marL="171450" indent="-171450">
              <a:buFont typeface="Arial" pitchFamily="34" charset="0"/>
              <a:buChar char="•"/>
            </a:pPr>
            <a:r>
              <a:rPr lang="en" sz="1100" dirty="0">
                <a:cs typeface="Arial" charset="0"/>
              </a:rPr>
              <a:t>plexus </a:t>
            </a:r>
            <a:r>
              <a:rPr lang="en" sz="1100" dirty="0" err="1">
                <a:cs typeface="Arial" charset="0"/>
              </a:rPr>
              <a:t>solaris</a:t>
            </a:r>
            <a:endParaRPr lang="sr-Cyrl-CS" sz="1100" dirty="0">
              <a:cs typeface="Arial" charset="0"/>
            </a:endParaRPr>
          </a:p>
          <a:p>
            <a:pPr marL="171450" indent="-171450">
              <a:buFont typeface="Arial" pitchFamily="34" charset="0"/>
              <a:buChar char="•"/>
            </a:pPr>
            <a:r>
              <a:rPr lang="en" sz="1100" dirty="0">
                <a:cs typeface="Arial" charset="0"/>
              </a:rPr>
              <a:t>inferior vena cava and aorta</a:t>
            </a:r>
          </a:p>
          <a:p>
            <a:r>
              <a:rPr lang="en" sz="1100" b="1" dirty="0">
                <a:cs typeface="Arial" charset="0"/>
              </a:rPr>
              <a:t>3. </a:t>
            </a:r>
            <a:r>
              <a:rPr lang="en" sz="1100" b="1" dirty="0">
                <a:solidFill>
                  <a:schemeClr val="accent1"/>
                </a:solidFill>
                <a:cs typeface="Arial" charset="0"/>
              </a:rPr>
              <a:t>Left </a:t>
            </a:r>
            <a:r>
              <a:rPr lang="en" sz="1100" b="1" dirty="0" err="1">
                <a:solidFill>
                  <a:schemeClr val="accent1"/>
                </a:solidFill>
                <a:cs typeface="Arial" charset="0"/>
              </a:rPr>
              <a:t>hypochondrium </a:t>
            </a:r>
            <a:r>
              <a:rPr lang="en" sz="1100" b="1" dirty="0">
                <a:solidFill>
                  <a:schemeClr val="accent1"/>
                </a:solidFill>
                <a:cs typeface="Arial" charset="0"/>
              </a:rPr>
              <a:t>:</a:t>
            </a:r>
          </a:p>
          <a:p>
            <a:pPr marL="171450" indent="-171450">
              <a:buFont typeface="Arial" pitchFamily="34" charset="0"/>
              <a:buChar char="•"/>
            </a:pPr>
            <a:r>
              <a:rPr lang="en" sz="1100" dirty="0" err="1">
                <a:cs typeface="Arial" charset="0"/>
              </a:rPr>
              <a:t>fundus </a:t>
            </a:r>
            <a:r>
              <a:rPr lang="en" sz="1100" dirty="0">
                <a:cs typeface="Arial" charset="0"/>
              </a:rPr>
              <a:t>of the stomach</a:t>
            </a:r>
          </a:p>
          <a:p>
            <a:pPr marL="171450" indent="-171450">
              <a:buFont typeface="Arial" pitchFamily="34" charset="0"/>
              <a:buChar char="•"/>
            </a:pPr>
            <a:r>
              <a:rPr lang="en" sz="1100" dirty="0">
                <a:cs typeface="Arial" charset="0"/>
              </a:rPr>
              <a:t>spleen</a:t>
            </a:r>
          </a:p>
          <a:p>
            <a:pPr marL="171450" indent="-171450">
              <a:buFont typeface="Arial" pitchFamily="34" charset="0"/>
              <a:buChar char="•"/>
            </a:pPr>
            <a:r>
              <a:rPr lang="en" sz="1100" dirty="0">
                <a:cs typeface="Arial" charset="0"/>
              </a:rPr>
              <a:t> </a:t>
            </a:r>
            <a:r>
              <a:rPr lang="en" sz="1100" dirty="0" err="1">
                <a:cs typeface="Arial" charset="0"/>
              </a:rPr>
              <a:t>flexura </a:t>
            </a:r>
            <a:r>
              <a:rPr lang="en" sz="1100" dirty="0">
                <a:cs typeface="Arial" charset="0"/>
              </a:rPr>
              <a:t>coli </a:t>
            </a:r>
            <a:r>
              <a:rPr lang="en" sz="1100" dirty="0" err="1">
                <a:cs typeface="Arial" charset="0"/>
              </a:rPr>
              <a:t>lienalis</a:t>
            </a:r>
            <a:r>
              <a:rPr lang="en" sz="1100" dirty="0">
                <a:cs typeface="Arial" charset="0"/>
              </a:rPr>
              <a:t> </a:t>
            </a:r>
          </a:p>
          <a:p>
            <a:pPr marL="171450" indent="-171450">
              <a:buFont typeface="Arial" pitchFamily="34" charset="0"/>
              <a:buChar char="•"/>
            </a:pPr>
            <a:r>
              <a:rPr lang="en" sz="1100" dirty="0" smtClean="0">
                <a:cs typeface="Arial" charset="0"/>
              </a:rPr>
              <a:t> part of </a:t>
            </a:r>
            <a:r>
              <a:rPr lang="en" sz="1100" dirty="0" err="1" smtClean="0">
                <a:cs typeface="Arial" charset="0"/>
              </a:rPr>
              <a:t>the descending </a:t>
            </a:r>
            <a:r>
              <a:rPr lang="en" sz="1100" dirty="0" smtClean="0">
                <a:cs typeface="Arial" charset="0"/>
              </a:rPr>
              <a:t>column</a:t>
            </a:r>
          </a:p>
          <a:p>
            <a:pPr marL="171450" indent="-171450">
              <a:buFont typeface="Arial" pitchFamily="34" charset="0"/>
              <a:buChar char="•"/>
            </a:pPr>
            <a:r>
              <a:rPr lang="en" sz="1100" dirty="0" smtClean="0">
                <a:cs typeface="Arial" charset="0"/>
              </a:rPr>
              <a:t> </a:t>
            </a:r>
            <a:r>
              <a:rPr lang="en" sz="1100" dirty="0">
                <a:cs typeface="Arial" charset="0"/>
              </a:rPr>
              <a:t>the tail of the pancreas</a:t>
            </a:r>
          </a:p>
          <a:p>
            <a:pPr marL="171450" indent="-171450">
              <a:buFont typeface="Arial" pitchFamily="34" charset="0"/>
              <a:buChar char="•"/>
            </a:pPr>
            <a:r>
              <a:rPr lang="en" sz="1100" dirty="0">
                <a:cs typeface="Arial" charset="0"/>
              </a:rPr>
              <a:t>left kidney with adrenal gland</a:t>
            </a:r>
          </a:p>
          <a:p>
            <a:r>
              <a:rPr lang="en" sz="1100" b="1" dirty="0">
                <a:cs typeface="Arial" charset="0"/>
              </a:rPr>
              <a:t>4. </a:t>
            </a:r>
            <a:r>
              <a:rPr lang="en" sz="1100" b="1" dirty="0">
                <a:solidFill>
                  <a:schemeClr val="accent1"/>
                </a:solidFill>
                <a:cs typeface="Arial" charset="0"/>
              </a:rPr>
              <a:t>Right </a:t>
            </a:r>
            <a:r>
              <a:rPr lang="en" sz="1100" b="1" dirty="0" err="1">
                <a:solidFill>
                  <a:schemeClr val="accent1"/>
                </a:solidFill>
                <a:cs typeface="Arial" charset="0"/>
              </a:rPr>
              <a:t>groin </a:t>
            </a:r>
            <a:r>
              <a:rPr lang="en" sz="1100" b="1" dirty="0">
                <a:solidFill>
                  <a:schemeClr val="accent1"/>
                </a:solidFill>
                <a:cs typeface="Arial" charset="0"/>
              </a:rPr>
              <a:t>:</a:t>
            </a:r>
          </a:p>
          <a:p>
            <a:pPr marL="171450" indent="-171450">
              <a:buFont typeface="Arial" pitchFamily="34" charset="0"/>
              <a:buChar char="•"/>
            </a:pPr>
            <a:r>
              <a:rPr lang="en" sz="1100" dirty="0">
                <a:cs typeface="Arial" charset="0"/>
              </a:rPr>
              <a:t>ascending colon</a:t>
            </a:r>
          </a:p>
          <a:p>
            <a:r>
              <a:rPr lang="en" sz="1100" dirty="0">
                <a:cs typeface="Arial" charset="0"/>
              </a:rPr>
              <a:t>5 </a:t>
            </a:r>
            <a:r>
              <a:rPr lang="en" sz="1100" dirty="0">
                <a:solidFill>
                  <a:schemeClr val="accent1"/>
                </a:solidFill>
                <a:cs typeface="Arial" charset="0"/>
              </a:rPr>
              <a:t>. </a:t>
            </a:r>
            <a:r>
              <a:rPr lang="en" sz="1100" b="1" dirty="0" err="1">
                <a:solidFill>
                  <a:schemeClr val="accent1"/>
                </a:solidFill>
                <a:cs typeface="Arial" charset="0"/>
              </a:rPr>
              <a:t>Umbilical </a:t>
            </a:r>
            <a:r>
              <a:rPr lang="en" sz="1100" b="1" dirty="0">
                <a:solidFill>
                  <a:schemeClr val="accent1"/>
                </a:solidFill>
                <a:cs typeface="Arial" charset="0"/>
              </a:rPr>
              <a:t>:</a:t>
            </a:r>
          </a:p>
          <a:p>
            <a:pPr marL="171450" indent="-171450">
              <a:buFont typeface="Arial" pitchFamily="34" charset="0"/>
              <a:buChar char="•"/>
            </a:pPr>
            <a:r>
              <a:rPr lang="en" sz="1100" dirty="0">
                <a:cs typeface="Arial" charset="0"/>
              </a:rPr>
              <a:t>small intestine, </a:t>
            </a:r>
            <a:r>
              <a:rPr lang="en" sz="1100" dirty="0" err="1">
                <a:cs typeface="Arial" charset="0"/>
              </a:rPr>
              <a:t>mesentery </a:t>
            </a:r>
            <a:r>
              <a:rPr lang="en" sz="1100" dirty="0">
                <a:cs typeface="Arial" charset="0"/>
              </a:rPr>
              <a:t>, </a:t>
            </a:r>
            <a:r>
              <a:rPr lang="en" sz="1100" dirty="0" err="1">
                <a:cs typeface="Arial" charset="0"/>
              </a:rPr>
              <a:t>ileocecal </a:t>
            </a:r>
            <a:r>
              <a:rPr lang="en" sz="1100" dirty="0">
                <a:cs typeface="Arial" charset="0"/>
              </a:rPr>
              <a:t>part of the intestine</a:t>
            </a:r>
          </a:p>
          <a:p>
            <a:pPr marL="171450" indent="-171450">
              <a:buFont typeface="Arial" pitchFamily="34" charset="0"/>
              <a:buChar char="•"/>
            </a:pPr>
            <a:r>
              <a:rPr lang="en" sz="1100" dirty="0">
                <a:cs typeface="Arial" charset="0"/>
              </a:rPr>
              <a:t>inferior vena cava, abdominal aorta</a:t>
            </a:r>
          </a:p>
          <a:p>
            <a:r>
              <a:rPr lang="en" sz="1100" b="1" dirty="0">
                <a:cs typeface="Arial" charset="0"/>
              </a:rPr>
              <a:t>6. </a:t>
            </a:r>
            <a:r>
              <a:rPr lang="en" sz="1100" b="1" dirty="0">
                <a:solidFill>
                  <a:schemeClr val="accent1"/>
                </a:solidFill>
                <a:cs typeface="Arial" charset="0"/>
              </a:rPr>
              <a:t>Left </a:t>
            </a:r>
            <a:r>
              <a:rPr lang="en" sz="1100" b="1" dirty="0" err="1">
                <a:solidFill>
                  <a:schemeClr val="accent1"/>
                </a:solidFill>
                <a:cs typeface="Arial" charset="0"/>
              </a:rPr>
              <a:t>flank </a:t>
            </a:r>
            <a:r>
              <a:rPr lang="en" sz="1100" b="1" dirty="0">
                <a:solidFill>
                  <a:schemeClr val="accent1"/>
                </a:solidFill>
                <a:cs typeface="Arial" charset="0"/>
              </a:rPr>
              <a:t>:</a:t>
            </a:r>
          </a:p>
          <a:p>
            <a:pPr marL="171450" indent="-171450">
              <a:buFont typeface="Arial" pitchFamily="34" charset="0"/>
              <a:buChar char="•"/>
            </a:pPr>
            <a:r>
              <a:rPr lang="en" sz="1100" dirty="0" err="1">
                <a:cs typeface="Arial" charset="0"/>
              </a:rPr>
              <a:t>descending </a:t>
            </a:r>
            <a:r>
              <a:rPr lang="en" sz="1100" dirty="0">
                <a:cs typeface="Arial" charset="0"/>
              </a:rPr>
              <a:t>colon</a:t>
            </a:r>
          </a:p>
          <a:p>
            <a:r>
              <a:rPr lang="en" sz="1100" dirty="0">
                <a:cs typeface="Arial" charset="0"/>
              </a:rPr>
              <a:t>7. </a:t>
            </a:r>
            <a:r>
              <a:rPr lang="en" sz="1100" b="1" dirty="0">
                <a:solidFill>
                  <a:schemeClr val="accent1"/>
                </a:solidFill>
                <a:cs typeface="Arial" charset="0"/>
              </a:rPr>
              <a:t>Right </a:t>
            </a:r>
            <a:r>
              <a:rPr lang="en" sz="1100" b="1" dirty="0" err="1">
                <a:solidFill>
                  <a:schemeClr val="accent1"/>
                </a:solidFill>
                <a:cs typeface="Arial" charset="0"/>
              </a:rPr>
              <a:t>iliac </a:t>
            </a:r>
            <a:r>
              <a:rPr lang="en" sz="1100" b="1" dirty="0">
                <a:solidFill>
                  <a:schemeClr val="accent1"/>
                </a:solidFill>
                <a:cs typeface="Arial" charset="0"/>
              </a:rPr>
              <a:t>:</a:t>
            </a:r>
          </a:p>
          <a:p>
            <a:pPr marL="171450" indent="-171450">
              <a:buFont typeface="Arial" pitchFamily="34" charset="0"/>
              <a:buChar char="•"/>
            </a:pPr>
            <a:r>
              <a:rPr lang="en" sz="1100" dirty="0" err="1">
                <a:cs typeface="Arial" charset="0"/>
              </a:rPr>
              <a:t>ileocecal </a:t>
            </a:r>
            <a:r>
              <a:rPr lang="en" sz="1100" dirty="0">
                <a:cs typeface="Arial" charset="0"/>
              </a:rPr>
              <a:t>part of intestine, </a:t>
            </a:r>
            <a:r>
              <a:rPr lang="en" sz="1100" dirty="0" err="1">
                <a:cs typeface="Arial" charset="0"/>
              </a:rPr>
              <a:t>cecum </a:t>
            </a:r>
            <a:r>
              <a:rPr lang="en" sz="1100" dirty="0">
                <a:cs typeface="Arial" charset="0"/>
              </a:rPr>
              <a:t>, appendix, initial part</a:t>
            </a:r>
          </a:p>
          <a:p>
            <a:r>
              <a:rPr lang="en" sz="1100" dirty="0">
                <a:cs typeface="Arial" charset="0"/>
              </a:rPr>
              <a:t>ascending colon, </a:t>
            </a:r>
            <a:r>
              <a:rPr lang="en" sz="1100" dirty="0" err="1">
                <a:cs typeface="Arial" charset="0"/>
              </a:rPr>
              <a:t>inguinal </a:t>
            </a:r>
            <a:r>
              <a:rPr lang="en" sz="1100" dirty="0">
                <a:cs typeface="Arial" charset="0"/>
              </a:rPr>
              <a:t>region (women right </a:t>
            </a:r>
            <a:r>
              <a:rPr lang="en" sz="1100" dirty="0" err="1">
                <a:cs typeface="Arial" charset="0"/>
              </a:rPr>
              <a:t>ovary </a:t>
            </a:r>
            <a:r>
              <a:rPr lang="en" sz="1100" dirty="0">
                <a:cs typeface="Arial" charset="0"/>
              </a:rPr>
              <a:t>with tube)</a:t>
            </a:r>
          </a:p>
          <a:p>
            <a:r>
              <a:rPr lang="en" sz="1100" b="1" dirty="0">
                <a:cs typeface="Arial" charset="0"/>
              </a:rPr>
              <a:t>8. </a:t>
            </a:r>
            <a:r>
              <a:rPr lang="en" sz="1100" b="1" dirty="0" err="1">
                <a:solidFill>
                  <a:schemeClr val="accent1"/>
                </a:solidFill>
                <a:cs typeface="Arial" charset="0"/>
              </a:rPr>
              <a:t>Suprabic </a:t>
            </a:r>
            <a:r>
              <a:rPr lang="en" sz="1100" b="1" dirty="0">
                <a:solidFill>
                  <a:schemeClr val="accent1"/>
                </a:solidFill>
                <a:cs typeface="Arial" charset="0"/>
              </a:rPr>
              <a:t>:</a:t>
            </a:r>
          </a:p>
          <a:p>
            <a:pPr marL="171450" indent="-171450">
              <a:buFont typeface="Arial" pitchFamily="34" charset="0"/>
              <a:buChar char="•"/>
            </a:pPr>
            <a:r>
              <a:rPr lang="en" sz="1100" dirty="0">
                <a:cs typeface="Arial" charset="0"/>
              </a:rPr>
              <a:t>- urinary bladder, women - </a:t>
            </a:r>
            <a:r>
              <a:rPr lang="en" sz="1100" dirty="0" err="1">
                <a:cs typeface="Arial" charset="0"/>
              </a:rPr>
              <a:t>uterus </a:t>
            </a:r>
            <a:r>
              <a:rPr lang="en" sz="1100" dirty="0">
                <a:cs typeface="Arial" charset="0"/>
              </a:rPr>
              <a:t>, </a:t>
            </a:r>
            <a:r>
              <a:rPr lang="en" sz="1100" dirty="0" err="1">
                <a:cs typeface="Arial" charset="0"/>
              </a:rPr>
              <a:t>adnexa</a:t>
            </a:r>
            <a:endParaRPr lang="sr-Cyrl-CS" sz="1100" dirty="0">
              <a:cs typeface="Arial" charset="0"/>
            </a:endParaRPr>
          </a:p>
          <a:p>
            <a:r>
              <a:rPr lang="en" sz="1100" b="1" dirty="0">
                <a:cs typeface="Arial" charset="0"/>
              </a:rPr>
              <a:t>9. </a:t>
            </a:r>
            <a:r>
              <a:rPr lang="en" sz="1100" b="1" dirty="0">
                <a:solidFill>
                  <a:schemeClr val="accent1"/>
                </a:solidFill>
                <a:cs typeface="Arial" charset="0"/>
              </a:rPr>
              <a:t>Left </a:t>
            </a:r>
            <a:r>
              <a:rPr lang="en" sz="1100" b="1" dirty="0" err="1">
                <a:solidFill>
                  <a:schemeClr val="accent1"/>
                </a:solidFill>
                <a:cs typeface="Arial" charset="0"/>
              </a:rPr>
              <a:t>iliac </a:t>
            </a:r>
            <a:r>
              <a:rPr lang="en" sz="1100" b="1" dirty="0">
                <a:solidFill>
                  <a:schemeClr val="accent1"/>
                </a:solidFill>
                <a:cs typeface="Arial" charset="0"/>
              </a:rPr>
              <a:t>:</a:t>
            </a:r>
          </a:p>
          <a:p>
            <a:pPr marL="171450" indent="-171450">
              <a:buFont typeface="Arial" pitchFamily="34" charset="0"/>
              <a:buChar char="•"/>
            </a:pPr>
            <a:r>
              <a:rPr lang="en" sz="1100" dirty="0" err="1">
                <a:cs typeface="Arial" charset="0"/>
              </a:rPr>
              <a:t>descending </a:t>
            </a:r>
            <a:r>
              <a:rPr lang="en" sz="1100" dirty="0">
                <a:cs typeface="Arial" charset="0"/>
              </a:rPr>
              <a:t>part of the column, </a:t>
            </a:r>
            <a:r>
              <a:rPr lang="en" sz="1100" dirty="0" err="1">
                <a:cs typeface="Arial" charset="0"/>
              </a:rPr>
              <a:t>sigma </a:t>
            </a:r>
            <a:r>
              <a:rPr lang="en" sz="1100" dirty="0">
                <a:cs typeface="Arial" charset="0"/>
              </a:rPr>
              <a:t>, left </a:t>
            </a:r>
            <a:r>
              <a:rPr lang="en" sz="1100" dirty="0" err="1">
                <a:cs typeface="Arial" charset="0"/>
              </a:rPr>
              <a:t>inguinal </a:t>
            </a:r>
            <a:r>
              <a:rPr lang="en" sz="1100" dirty="0">
                <a:cs typeface="Arial" charset="0"/>
              </a:rPr>
              <a:t>region, women -</a:t>
            </a:r>
          </a:p>
          <a:p>
            <a:r>
              <a:rPr lang="en" sz="1100" dirty="0">
                <a:cs typeface="Arial" charset="0"/>
              </a:rPr>
              <a:t>left </a:t>
            </a:r>
            <a:r>
              <a:rPr lang="en" sz="1100" dirty="0" err="1">
                <a:cs typeface="Arial" charset="0"/>
              </a:rPr>
              <a:t>ovary </a:t>
            </a:r>
            <a:r>
              <a:rPr lang="en" sz="1100" dirty="0">
                <a:cs typeface="Arial" charset="0"/>
              </a:rPr>
              <a:t>with tube</a:t>
            </a:r>
          </a:p>
        </p:txBody>
      </p:sp>
      <p:sp>
        <p:nvSpPr>
          <p:cNvPr id="31" name="TextBox 30"/>
          <p:cNvSpPr txBox="1"/>
          <p:nvPr/>
        </p:nvSpPr>
        <p:spPr>
          <a:xfrm>
            <a:off x="900752" y="1948934"/>
            <a:ext cx="312906" cy="369332"/>
          </a:xfrm>
          <a:prstGeom prst="rect">
            <a:avLst/>
          </a:prstGeom>
          <a:noFill/>
        </p:spPr>
        <p:txBody>
          <a:bodyPr wrap="none" rtlCol="0">
            <a:spAutoFit/>
          </a:bodyPr>
          <a:lstStyle/>
          <a:p>
            <a:r>
              <a:rPr lang="en" b="1" dirty="0" smtClean="0">
                <a:solidFill>
                  <a:schemeClr val="tx2"/>
                </a:solidFill>
                <a:latin typeface="Arial" pitchFamily="34" charset="0"/>
                <a:cs typeface="Arial" pitchFamily="34" charset="0"/>
              </a:rPr>
              <a:t>1</a:t>
            </a:r>
            <a:endParaRPr lang="sr-Cyrl-RS" b="1" dirty="0">
              <a:solidFill>
                <a:schemeClr val="tx2"/>
              </a:solidFill>
              <a:latin typeface="Arial" pitchFamily="34" charset="0"/>
              <a:cs typeface="Arial" pitchFamily="34" charset="0"/>
            </a:endParaRPr>
          </a:p>
        </p:txBody>
      </p:sp>
      <p:sp>
        <p:nvSpPr>
          <p:cNvPr id="32" name="TextBox 31"/>
          <p:cNvSpPr txBox="1"/>
          <p:nvPr/>
        </p:nvSpPr>
        <p:spPr>
          <a:xfrm>
            <a:off x="1633929" y="1998133"/>
            <a:ext cx="312906" cy="369332"/>
          </a:xfrm>
          <a:prstGeom prst="rect">
            <a:avLst/>
          </a:prstGeom>
          <a:noFill/>
        </p:spPr>
        <p:txBody>
          <a:bodyPr wrap="none" rtlCol="0">
            <a:spAutoFit/>
          </a:bodyPr>
          <a:lstStyle/>
          <a:p>
            <a:r>
              <a:rPr lang="en" b="1" dirty="0" smtClean="0">
                <a:solidFill>
                  <a:schemeClr val="tx2"/>
                </a:solidFill>
                <a:latin typeface="Arial" pitchFamily="34" charset="0"/>
                <a:cs typeface="Arial" pitchFamily="34" charset="0"/>
              </a:rPr>
              <a:t>2</a:t>
            </a:r>
            <a:endParaRPr lang="sr-Cyrl-RS" b="1" dirty="0">
              <a:solidFill>
                <a:schemeClr val="tx2"/>
              </a:solidFill>
              <a:latin typeface="Arial" pitchFamily="34" charset="0"/>
              <a:cs typeface="Arial" pitchFamily="34" charset="0"/>
            </a:endParaRPr>
          </a:p>
        </p:txBody>
      </p:sp>
      <p:sp>
        <p:nvSpPr>
          <p:cNvPr id="33" name="Rectangle 32"/>
          <p:cNvSpPr/>
          <p:nvPr/>
        </p:nvSpPr>
        <p:spPr>
          <a:xfrm>
            <a:off x="2514600" y="1948934"/>
            <a:ext cx="312906" cy="369332"/>
          </a:xfrm>
          <a:prstGeom prst="rect">
            <a:avLst/>
          </a:prstGeom>
        </p:spPr>
        <p:txBody>
          <a:bodyPr wrap="none">
            <a:spAutoFit/>
          </a:bodyPr>
          <a:lstStyle/>
          <a:p>
            <a:r>
              <a:rPr lang="en" b="1" dirty="0" smtClean="0">
                <a:solidFill>
                  <a:schemeClr val="tx2"/>
                </a:solidFill>
                <a:latin typeface="Arial" pitchFamily="34" charset="0"/>
                <a:cs typeface="Arial" pitchFamily="34" charset="0"/>
              </a:rPr>
              <a:t>3</a:t>
            </a:r>
            <a:endParaRPr lang="sr-Cyrl-RS" b="1" dirty="0">
              <a:solidFill>
                <a:schemeClr val="tx2"/>
              </a:solidFill>
              <a:latin typeface="Arial" pitchFamily="34" charset="0"/>
              <a:cs typeface="Arial" pitchFamily="34" charset="0"/>
            </a:endParaRPr>
          </a:p>
        </p:txBody>
      </p:sp>
      <p:sp>
        <p:nvSpPr>
          <p:cNvPr id="34" name="Rectangle 33"/>
          <p:cNvSpPr/>
          <p:nvPr/>
        </p:nvSpPr>
        <p:spPr>
          <a:xfrm>
            <a:off x="900752" y="2741745"/>
            <a:ext cx="162063" cy="369332"/>
          </a:xfrm>
          <a:prstGeom prst="rect">
            <a:avLst/>
          </a:prstGeom>
        </p:spPr>
        <p:txBody>
          <a:bodyPr wrap="square">
            <a:spAutoFit/>
          </a:bodyPr>
          <a:lstStyle/>
          <a:p>
            <a:r>
              <a:rPr lang="en" b="1" dirty="0" smtClean="0">
                <a:solidFill>
                  <a:schemeClr val="tx2"/>
                </a:solidFill>
                <a:latin typeface="Arial" pitchFamily="34" charset="0"/>
                <a:cs typeface="Arial" pitchFamily="34" charset="0"/>
              </a:rPr>
              <a:t>4</a:t>
            </a:r>
            <a:endParaRPr lang="sr-Cyrl-RS" b="1" dirty="0">
              <a:solidFill>
                <a:schemeClr val="tx2"/>
              </a:solidFill>
              <a:latin typeface="Arial" pitchFamily="34" charset="0"/>
              <a:cs typeface="Arial" pitchFamily="34" charset="0"/>
            </a:endParaRPr>
          </a:p>
        </p:txBody>
      </p:sp>
      <p:sp>
        <p:nvSpPr>
          <p:cNvPr id="35" name="Rectangle 34"/>
          <p:cNvSpPr/>
          <p:nvPr/>
        </p:nvSpPr>
        <p:spPr>
          <a:xfrm>
            <a:off x="1639539" y="2741746"/>
            <a:ext cx="312906" cy="369332"/>
          </a:xfrm>
          <a:prstGeom prst="rect">
            <a:avLst/>
          </a:prstGeom>
        </p:spPr>
        <p:txBody>
          <a:bodyPr wrap="none">
            <a:spAutoFit/>
          </a:bodyPr>
          <a:lstStyle/>
          <a:p>
            <a:r>
              <a:rPr lang="en" b="1" dirty="0" smtClean="0">
                <a:solidFill>
                  <a:schemeClr val="tx2"/>
                </a:solidFill>
                <a:latin typeface="Arial" pitchFamily="34" charset="0"/>
                <a:cs typeface="Arial" pitchFamily="34" charset="0"/>
              </a:rPr>
              <a:t>5</a:t>
            </a:r>
            <a:endParaRPr lang="sr-Cyrl-RS" b="1" dirty="0">
              <a:solidFill>
                <a:schemeClr val="tx2"/>
              </a:solidFill>
              <a:latin typeface="Arial" pitchFamily="34" charset="0"/>
              <a:cs typeface="Arial" pitchFamily="34" charset="0"/>
            </a:endParaRPr>
          </a:p>
        </p:txBody>
      </p:sp>
      <p:sp>
        <p:nvSpPr>
          <p:cNvPr id="36" name="Rectangle 35"/>
          <p:cNvSpPr/>
          <p:nvPr/>
        </p:nvSpPr>
        <p:spPr>
          <a:xfrm>
            <a:off x="2514600" y="2689533"/>
            <a:ext cx="312906" cy="369332"/>
          </a:xfrm>
          <a:prstGeom prst="rect">
            <a:avLst/>
          </a:prstGeom>
        </p:spPr>
        <p:txBody>
          <a:bodyPr wrap="none">
            <a:spAutoFit/>
          </a:bodyPr>
          <a:lstStyle/>
          <a:p>
            <a:r>
              <a:rPr lang="en" b="1" dirty="0" smtClean="0">
                <a:solidFill>
                  <a:schemeClr val="tx2"/>
                </a:solidFill>
                <a:latin typeface="Arial" pitchFamily="34" charset="0"/>
                <a:cs typeface="Arial" pitchFamily="34" charset="0"/>
              </a:rPr>
              <a:t>6</a:t>
            </a:r>
            <a:endParaRPr lang="sr-Cyrl-RS" b="1" dirty="0">
              <a:solidFill>
                <a:schemeClr val="tx2"/>
              </a:solidFill>
              <a:latin typeface="Arial" pitchFamily="34" charset="0"/>
              <a:cs typeface="Arial" pitchFamily="34" charset="0"/>
            </a:endParaRPr>
          </a:p>
        </p:txBody>
      </p:sp>
      <p:sp>
        <p:nvSpPr>
          <p:cNvPr id="38" name="TextBox 37"/>
          <p:cNvSpPr txBox="1"/>
          <p:nvPr/>
        </p:nvSpPr>
        <p:spPr>
          <a:xfrm>
            <a:off x="900752" y="3810000"/>
            <a:ext cx="312906" cy="369332"/>
          </a:xfrm>
          <a:prstGeom prst="rect">
            <a:avLst/>
          </a:prstGeom>
          <a:noFill/>
        </p:spPr>
        <p:txBody>
          <a:bodyPr wrap="none" rtlCol="0">
            <a:spAutoFit/>
          </a:bodyPr>
          <a:lstStyle/>
          <a:p>
            <a:r>
              <a:rPr lang="en" b="1" dirty="0" smtClean="0">
                <a:solidFill>
                  <a:schemeClr val="tx2"/>
                </a:solidFill>
                <a:latin typeface="Arial" pitchFamily="34" charset="0"/>
                <a:cs typeface="Arial" pitchFamily="34" charset="0"/>
              </a:rPr>
              <a:t>7</a:t>
            </a:r>
            <a:endParaRPr lang="sr-Cyrl-RS" b="1" dirty="0">
              <a:solidFill>
                <a:schemeClr val="tx2"/>
              </a:solidFill>
              <a:latin typeface="Arial" pitchFamily="34" charset="0"/>
              <a:cs typeface="Arial" pitchFamily="34" charset="0"/>
            </a:endParaRPr>
          </a:p>
        </p:txBody>
      </p:sp>
      <p:sp>
        <p:nvSpPr>
          <p:cNvPr id="39" name="TextBox 38"/>
          <p:cNvSpPr txBox="1"/>
          <p:nvPr/>
        </p:nvSpPr>
        <p:spPr>
          <a:xfrm>
            <a:off x="1642064" y="3794499"/>
            <a:ext cx="312906" cy="369332"/>
          </a:xfrm>
          <a:prstGeom prst="rect">
            <a:avLst/>
          </a:prstGeom>
          <a:noFill/>
        </p:spPr>
        <p:txBody>
          <a:bodyPr wrap="none" rtlCol="0">
            <a:spAutoFit/>
          </a:bodyPr>
          <a:lstStyle/>
          <a:p>
            <a:r>
              <a:rPr lang="en" b="1" dirty="0" smtClean="0">
                <a:solidFill>
                  <a:schemeClr val="tx2"/>
                </a:solidFill>
                <a:latin typeface="Arial" pitchFamily="34" charset="0"/>
                <a:cs typeface="Arial" pitchFamily="34" charset="0"/>
              </a:rPr>
              <a:t>8</a:t>
            </a:r>
            <a:endParaRPr lang="sr-Cyrl-RS" b="1" dirty="0">
              <a:solidFill>
                <a:schemeClr val="tx2"/>
              </a:solidFill>
              <a:latin typeface="Arial" pitchFamily="34" charset="0"/>
              <a:cs typeface="Arial" pitchFamily="34" charset="0"/>
            </a:endParaRPr>
          </a:p>
        </p:txBody>
      </p:sp>
      <p:sp>
        <p:nvSpPr>
          <p:cNvPr id="40" name="TextBox 39"/>
          <p:cNvSpPr txBox="1"/>
          <p:nvPr/>
        </p:nvSpPr>
        <p:spPr>
          <a:xfrm>
            <a:off x="2514600" y="3901406"/>
            <a:ext cx="312906" cy="369332"/>
          </a:xfrm>
          <a:prstGeom prst="rect">
            <a:avLst/>
          </a:prstGeom>
          <a:noFill/>
        </p:spPr>
        <p:txBody>
          <a:bodyPr wrap="none" rtlCol="0">
            <a:spAutoFit/>
          </a:bodyPr>
          <a:lstStyle/>
          <a:p>
            <a:r>
              <a:rPr lang="en" b="1" dirty="0" smtClean="0">
                <a:solidFill>
                  <a:schemeClr val="tx2"/>
                </a:solidFill>
                <a:latin typeface="Arial" pitchFamily="34" charset="0"/>
                <a:cs typeface="Arial" pitchFamily="34" charset="0"/>
              </a:rPr>
              <a:t>9</a:t>
            </a:r>
            <a:endParaRPr lang="sr-Cyrl-RS" b="1" dirty="0">
              <a:solidFill>
                <a:schemeClr val="tx2"/>
              </a:solidFill>
              <a:latin typeface="Arial" pitchFamily="34" charset="0"/>
              <a:cs typeface="Arial" pitchFamily="34" charset="0"/>
            </a:endParaRPr>
          </a:p>
        </p:txBody>
      </p:sp>
    </p:spTree>
    <p:extLst>
      <p:ext uri="{BB962C8B-B14F-4D97-AF65-F5344CB8AC3E}">
        <p14:creationId xmlns="" xmlns:p14="http://schemas.microsoft.com/office/powerpoint/2010/main" val="32713692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763000" cy="3416320"/>
          </a:xfrm>
          <a:prstGeom prst="rect">
            <a:avLst/>
          </a:prstGeom>
        </p:spPr>
        <p:txBody>
          <a:bodyPr wrap="square">
            <a:spAutoFit/>
          </a:bodyPr>
          <a:lstStyle/>
          <a:p>
            <a:pPr>
              <a:lnSpc>
                <a:spcPct val="150000"/>
              </a:lnSpc>
            </a:pPr>
            <a:r>
              <a:rPr lang="en" b="1" dirty="0" err="1">
                <a:latin typeface="Arial" pitchFamily="34" charset="0"/>
                <a:cs typeface="Arial" pitchFamily="34" charset="0"/>
              </a:rPr>
              <a:t>Palpation </a:t>
            </a:r>
            <a:r>
              <a:rPr lang="en" b="1" dirty="0">
                <a:latin typeface="Arial" pitchFamily="34" charset="0"/>
                <a:cs typeface="Arial" pitchFamily="34" charset="0"/>
              </a:rPr>
              <a:t>of the spleen:</a:t>
            </a:r>
          </a:p>
          <a:p>
            <a:pPr>
              <a:lnSpc>
                <a:spcPct val="150000"/>
              </a:lnSpc>
            </a:pPr>
            <a:r>
              <a:rPr lang="en" b="1" dirty="0">
                <a:latin typeface="Arial" charset="0"/>
                <a:cs typeface="Arial" charset="0"/>
              </a:rPr>
              <a:t>A) </a:t>
            </a:r>
            <a:r>
              <a:rPr lang="en" dirty="0">
                <a:latin typeface="Arial" charset="0"/>
                <a:cs typeface="Arial" charset="0"/>
              </a:rPr>
              <a:t>Patient in supine position</a:t>
            </a:r>
          </a:p>
          <a:p>
            <a:pPr marL="285750" indent="-285750">
              <a:lnSpc>
                <a:spcPct val="150000"/>
              </a:lnSpc>
              <a:buFont typeface="Arial" pitchFamily="34" charset="0"/>
              <a:buChar char="•"/>
            </a:pPr>
            <a:r>
              <a:rPr lang="en" dirty="0" err="1">
                <a:latin typeface="Arial" charset="0"/>
                <a:cs typeface="Arial" charset="0"/>
              </a:rPr>
              <a:t>rib cage </a:t>
            </a:r>
            <a:r>
              <a:rPr lang="en" dirty="0">
                <a:latin typeface="Arial" charset="0"/>
                <a:cs typeface="Arial" charset="0"/>
              </a:rPr>
              <a:t>with his fingertips 1-2 cm below the level of </a:t>
            </a:r>
            <a:r>
              <a:rPr lang="en" dirty="0" err="1">
                <a:latin typeface="Arial" charset="0"/>
                <a:cs typeface="Arial" charset="0"/>
              </a:rPr>
              <a:t>the rib </a:t>
            </a:r>
            <a:r>
              <a:rPr lang="en" dirty="0">
                <a:latin typeface="Arial" charset="0"/>
                <a:cs typeface="Arial" charset="0"/>
              </a:rPr>
              <a:t>cage .</a:t>
            </a:r>
          </a:p>
          <a:p>
            <a:pPr marL="285750" indent="-285750">
              <a:lnSpc>
                <a:spcPct val="150000"/>
              </a:lnSpc>
              <a:buFont typeface="Arial" pitchFamily="34" charset="0"/>
              <a:buChar char="•"/>
            </a:pPr>
            <a:r>
              <a:rPr lang="en" dirty="0">
                <a:latin typeface="Arial" charset="0"/>
                <a:cs typeface="Arial" charset="0"/>
              </a:rPr>
              <a:t>The patient takes a deep breath</a:t>
            </a:r>
          </a:p>
          <a:p>
            <a:pPr marL="285750" indent="-285750">
              <a:lnSpc>
                <a:spcPct val="150000"/>
              </a:lnSpc>
              <a:buFont typeface="Arial" pitchFamily="34" charset="0"/>
              <a:buChar char="•"/>
            </a:pPr>
            <a:r>
              <a:rPr lang="en" dirty="0">
                <a:latin typeface="Arial" charset="0"/>
                <a:cs typeface="Arial" charset="0"/>
              </a:rPr>
              <a:t>The spleen descends and hits the fingertips</a:t>
            </a:r>
          </a:p>
          <a:p>
            <a:pPr marL="285750" indent="-285750">
              <a:lnSpc>
                <a:spcPct val="150000"/>
              </a:lnSpc>
              <a:buFont typeface="Arial" pitchFamily="34" charset="0"/>
              <a:buChar char="•"/>
            </a:pPr>
            <a:endParaRPr lang="sr-Cyrl-RS" dirty="0">
              <a:latin typeface="Arial" pitchFamily="34" charset="0"/>
              <a:cs typeface="Arial" pitchFamily="34" charset="0"/>
            </a:endParaRPr>
          </a:p>
        </p:txBody>
      </p:sp>
      <p:pic>
        <p:nvPicPr>
          <p:cNvPr id="3" name="Picture 2" descr="http://i.ytimg.com/vi/MOdB_5NZ4Dg/hqdefault.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38400" y="3556020"/>
            <a:ext cx="4876800" cy="3149580"/>
          </a:xfrm>
          <a:prstGeom prst="rect">
            <a:avLst/>
          </a:prstGeom>
          <a:noFill/>
          <a:ln>
            <a:noFill/>
          </a:ln>
        </p:spPr>
      </p:pic>
    </p:spTree>
    <p:extLst>
      <p:ext uri="{BB962C8B-B14F-4D97-AF65-F5344CB8AC3E}">
        <p14:creationId xmlns="" xmlns:p14="http://schemas.microsoft.com/office/powerpoint/2010/main" val="290359773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
            <a:ext cx="8610600" cy="2585323"/>
          </a:xfrm>
          <a:prstGeom prst="rect">
            <a:avLst/>
          </a:prstGeom>
        </p:spPr>
        <p:txBody>
          <a:bodyPr wrap="square">
            <a:spAutoFit/>
          </a:bodyPr>
          <a:lstStyle/>
          <a:p>
            <a:pPr>
              <a:lnSpc>
                <a:spcPct val="150000"/>
              </a:lnSpc>
            </a:pPr>
            <a:r>
              <a:rPr lang="en" b="1" dirty="0">
                <a:latin typeface="Arial" charset="0"/>
                <a:cs typeface="Arial" charset="0"/>
              </a:rPr>
              <a:t>B) </a:t>
            </a:r>
            <a:r>
              <a:rPr lang="en" dirty="0">
                <a:latin typeface="Arial" charset="0"/>
                <a:cs typeface="Arial" charset="0"/>
              </a:rPr>
              <a:t>The patient is in </a:t>
            </a:r>
            <a:r>
              <a:rPr lang="en" dirty="0" smtClean="0">
                <a:latin typeface="Arial" charset="0"/>
                <a:cs typeface="Arial" charset="0"/>
              </a:rPr>
              <a:t>a supine or right lateral position, </a:t>
            </a:r>
            <a:r>
              <a:rPr lang="en" dirty="0">
                <a:latin typeface="Arial" charset="0"/>
                <a:cs typeface="Arial" charset="0"/>
              </a:rPr>
              <a:t>breathing evenly</a:t>
            </a:r>
          </a:p>
          <a:p>
            <a:pPr marL="285750" indent="-285750">
              <a:lnSpc>
                <a:spcPct val="150000"/>
              </a:lnSpc>
              <a:buFont typeface="Arial" pitchFamily="34" charset="0"/>
              <a:buChar char="•"/>
            </a:pPr>
            <a:r>
              <a:rPr lang="en" dirty="0">
                <a:latin typeface="Arial" charset="0"/>
                <a:cs typeface="Arial" charset="0"/>
              </a:rPr>
              <a:t>The doctor, on the left side of the patient, places his right hand on the lumbar region (at the level of the XI and XII ribs), pushing the lower part </a:t>
            </a:r>
            <a:r>
              <a:rPr lang="en" dirty="0" err="1">
                <a:latin typeface="Arial" charset="0"/>
                <a:cs typeface="Arial" charset="0"/>
              </a:rPr>
              <a:t>of the hemithorax </a:t>
            </a:r>
            <a:r>
              <a:rPr lang="en" dirty="0">
                <a:latin typeface="Arial" charset="0"/>
                <a:cs typeface="Arial" charset="0"/>
              </a:rPr>
              <a:t>forward, and with the fingers of his left hand under the left </a:t>
            </a:r>
            <a:r>
              <a:rPr lang="en" dirty="0" err="1">
                <a:latin typeface="Arial" charset="0"/>
                <a:cs typeface="Arial" charset="0"/>
              </a:rPr>
              <a:t>rib </a:t>
            </a:r>
            <a:r>
              <a:rPr lang="en" dirty="0">
                <a:latin typeface="Arial" charset="0"/>
                <a:cs typeface="Arial" charset="0"/>
              </a:rPr>
              <a:t>arch, </a:t>
            </a:r>
            <a:r>
              <a:rPr lang="en" dirty="0" err="1">
                <a:latin typeface="Arial" charset="0"/>
                <a:cs typeface="Arial" charset="0"/>
              </a:rPr>
              <a:t>palpates </a:t>
            </a:r>
            <a:r>
              <a:rPr lang="en" dirty="0">
                <a:latin typeface="Arial" charset="0"/>
                <a:cs typeface="Arial" charset="0"/>
              </a:rPr>
              <a:t>the front pole of the spleen, which hits the cheekbones of the finger during </a:t>
            </a:r>
            <a:r>
              <a:rPr lang="en" dirty="0" err="1">
                <a:latin typeface="Arial" charset="0"/>
                <a:cs typeface="Arial" charset="0"/>
              </a:rPr>
              <a:t>inhalation</a:t>
            </a:r>
          </a:p>
          <a:p>
            <a:pPr marL="285750" indent="-285750">
              <a:lnSpc>
                <a:spcPct val="150000"/>
              </a:lnSpc>
              <a:buFont typeface="Arial" pitchFamily="34" charset="0"/>
              <a:buChar char="•"/>
            </a:pPr>
            <a:endParaRPr lang="sr-Cyrl-RS" dirty="0">
              <a:latin typeface="Arial" charset="0"/>
              <a:cs typeface="Arial" charset="0"/>
            </a:endParaRPr>
          </a:p>
        </p:txBody>
      </p:sp>
      <p:pic>
        <p:nvPicPr>
          <p:cNvPr id="3" name="Picture 2" descr="http://www.78stepshealth.us/examination-sequence/images/3361_230_171-palper-bimanuel-rein.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86000" y="2674223"/>
            <a:ext cx="3505200" cy="2209800"/>
          </a:xfrm>
          <a:prstGeom prst="rect">
            <a:avLst/>
          </a:prstGeom>
          <a:noFill/>
          <a:ln>
            <a:noFill/>
          </a:ln>
        </p:spPr>
      </p:pic>
    </p:spTree>
    <p:extLst>
      <p:ext uri="{BB962C8B-B14F-4D97-AF65-F5344CB8AC3E}">
        <p14:creationId xmlns="" xmlns:p14="http://schemas.microsoft.com/office/powerpoint/2010/main" val="135107604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0"/>
            <a:ext cx="8610600" cy="2585323"/>
          </a:xfrm>
          <a:prstGeom prst="rect">
            <a:avLst/>
          </a:prstGeom>
        </p:spPr>
        <p:txBody>
          <a:bodyPr wrap="square">
            <a:spAutoFit/>
          </a:bodyPr>
          <a:lstStyle/>
          <a:p>
            <a:pPr>
              <a:lnSpc>
                <a:spcPct val="150000"/>
              </a:lnSpc>
            </a:pPr>
            <a:r>
              <a:rPr lang="en" b="1" dirty="0">
                <a:latin typeface="Arial" charset="0"/>
                <a:cs typeface="Arial" charset="0"/>
              </a:rPr>
              <a:t>C) </a:t>
            </a:r>
            <a:r>
              <a:rPr lang="en" dirty="0">
                <a:latin typeface="Arial" charset="0"/>
                <a:cs typeface="Arial" charset="0"/>
              </a:rPr>
              <a:t>The patient is </a:t>
            </a:r>
            <a:r>
              <a:rPr lang="en" dirty="0" smtClean="0">
                <a:latin typeface="Arial" charset="0"/>
                <a:cs typeface="Arial" charset="0"/>
              </a:rPr>
              <a:t>lying down or on his right </a:t>
            </a:r>
            <a:r>
              <a:rPr lang="en" dirty="0">
                <a:latin typeface="Arial" charset="0"/>
                <a:cs typeface="Arial" charset="0"/>
              </a:rPr>
              <a:t>side, breathing evenly</a:t>
            </a:r>
          </a:p>
          <a:p>
            <a:pPr marL="285750" indent="-285750">
              <a:lnSpc>
                <a:spcPct val="150000"/>
              </a:lnSpc>
              <a:buFont typeface="Arial" pitchFamily="34" charset="0"/>
              <a:buChar char="•"/>
            </a:pPr>
            <a:r>
              <a:rPr lang="en" dirty="0">
                <a:latin typeface="Arial" charset="0"/>
                <a:cs typeface="Arial" charset="0"/>
              </a:rPr>
              <a:t>The doctor, on the right side of the patient, places his left hand in the area of the left lower back and applies pressure to the right hand, which performs a deep </a:t>
            </a:r>
            <a:r>
              <a:rPr lang="en" dirty="0" err="1">
                <a:latin typeface="Arial" charset="0"/>
                <a:cs typeface="Arial" charset="0"/>
              </a:rPr>
              <a:t>palpation </a:t>
            </a:r>
            <a:r>
              <a:rPr lang="en" dirty="0">
                <a:latin typeface="Arial" charset="0"/>
                <a:cs typeface="Arial" charset="0"/>
              </a:rPr>
              <a:t>under the patient's left </a:t>
            </a:r>
            <a:r>
              <a:rPr lang="en" dirty="0" err="1">
                <a:latin typeface="Arial" charset="0"/>
                <a:cs typeface="Arial" charset="0"/>
              </a:rPr>
              <a:t>rib </a:t>
            </a:r>
            <a:r>
              <a:rPr lang="en" dirty="0">
                <a:latin typeface="Arial" charset="0"/>
                <a:cs typeface="Arial" charset="0"/>
              </a:rPr>
              <a:t>cage .</a:t>
            </a:r>
          </a:p>
          <a:p>
            <a:pPr marL="285750" indent="-285750">
              <a:lnSpc>
                <a:spcPct val="150000"/>
              </a:lnSpc>
              <a:buFont typeface="Arial" pitchFamily="34" charset="0"/>
              <a:buChar char="•"/>
            </a:pPr>
            <a:endParaRPr lang="sr-Cyrl-RS" dirty="0">
              <a:latin typeface="Arial" charset="0"/>
              <a:cs typeface="Arial" charset="0"/>
            </a:endParaRPr>
          </a:p>
          <a:p>
            <a:pPr marL="285750" indent="-285750">
              <a:lnSpc>
                <a:spcPct val="150000"/>
              </a:lnSpc>
              <a:buFont typeface="Arial" pitchFamily="34" charset="0"/>
              <a:buChar char="•"/>
            </a:pPr>
            <a:endParaRPr lang="sr-Cyrl-RS" dirty="0">
              <a:latin typeface="Arial" charset="0"/>
              <a:cs typeface="Arial" charset="0"/>
            </a:endParaRPr>
          </a:p>
        </p:txBody>
      </p:sp>
      <p:pic>
        <p:nvPicPr>
          <p:cNvPr id="3" name="Picture 2" descr="http://i.ytimg.com/vi/PW--ylB4Bhc/hqdefault.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8600" y="1828800"/>
            <a:ext cx="2743200" cy="2438400"/>
          </a:xfrm>
          <a:prstGeom prst="rect">
            <a:avLst/>
          </a:prstGeom>
          <a:noFill/>
          <a:ln>
            <a:noFill/>
          </a:ln>
        </p:spPr>
      </p:pic>
      <p:pic>
        <p:nvPicPr>
          <p:cNvPr id="4" name="Picture 3" descr="http://www.78stepshealth.us/examination-sequence/images/3361_230_170-kidney-palpation.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334000" y="1828800"/>
            <a:ext cx="2590800" cy="2438400"/>
          </a:xfrm>
          <a:prstGeom prst="rect">
            <a:avLst/>
          </a:prstGeom>
          <a:noFill/>
          <a:ln>
            <a:noFill/>
          </a:ln>
        </p:spPr>
      </p:pic>
      <p:pic>
        <p:nvPicPr>
          <p:cNvPr id="6" name="Picture 5" descr="https://classconnection.s3.amazonaws.com/41/flashcards/3524041/jpg/abdomen11-144031908C448F0B119.jpg"/>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011045" y="4267200"/>
            <a:ext cx="4618355" cy="2529522"/>
          </a:xfrm>
          <a:prstGeom prst="rect">
            <a:avLst/>
          </a:prstGeom>
          <a:noFill/>
          <a:ln>
            <a:noFill/>
          </a:ln>
        </p:spPr>
      </p:pic>
      <p:sp>
        <p:nvSpPr>
          <p:cNvPr id="7" name="Rectangle 6"/>
          <p:cNvSpPr/>
          <p:nvPr/>
        </p:nvSpPr>
        <p:spPr>
          <a:xfrm>
            <a:off x="2438400" y="6248400"/>
            <a:ext cx="3733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 b="1" dirty="0" err="1">
                <a:latin typeface="Arial" pitchFamily="34" charset="0"/>
                <a:cs typeface="Arial" pitchFamily="34" charset="0"/>
              </a:rPr>
              <a:t>Palpation</a:t>
            </a:r>
            <a:r>
              <a:rPr lang="en" b="1" dirty="0">
                <a:latin typeface="Arial" pitchFamily="34" charset="0"/>
                <a:cs typeface="Arial" pitchFamily="34" charset="0"/>
              </a:rPr>
              <a:t> </a:t>
            </a:r>
            <a:r>
              <a:rPr lang="en" b="1" dirty="0" smtClean="0">
                <a:latin typeface="Arial" pitchFamily="34" charset="0"/>
                <a:cs typeface="Arial" pitchFamily="34" charset="0"/>
              </a:rPr>
              <a:t>spleen</a:t>
            </a:r>
            <a:endParaRPr lang="sr-Cyrl-RS" b="1" dirty="0">
              <a:latin typeface="Arial" pitchFamily="34" charset="0"/>
              <a:cs typeface="Arial" pitchFamily="34" charset="0"/>
            </a:endParaRPr>
          </a:p>
        </p:txBody>
      </p:sp>
    </p:spTree>
    <p:extLst>
      <p:ext uri="{BB962C8B-B14F-4D97-AF65-F5344CB8AC3E}">
        <p14:creationId xmlns="" xmlns:p14="http://schemas.microsoft.com/office/powerpoint/2010/main" val="224914947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610600" cy="1754326"/>
          </a:xfrm>
          <a:prstGeom prst="rect">
            <a:avLst/>
          </a:prstGeom>
        </p:spPr>
        <p:txBody>
          <a:bodyPr wrap="square">
            <a:spAutoFit/>
          </a:bodyPr>
          <a:lstStyle/>
          <a:p>
            <a:pPr>
              <a:lnSpc>
                <a:spcPct val="150000"/>
              </a:lnSpc>
            </a:pPr>
            <a:r>
              <a:rPr lang="en" b="1" dirty="0">
                <a:latin typeface="Arial" charset="0"/>
                <a:cs typeface="Arial" charset="0"/>
              </a:rPr>
              <a:t>G) </a:t>
            </a:r>
            <a:r>
              <a:rPr lang="en" dirty="0">
                <a:latin typeface="Arial" charset="0"/>
                <a:cs typeface="Arial" charset="0"/>
              </a:rPr>
              <a:t>The spleen can also be palpated in the left decubitus when using the left hand</a:t>
            </a:r>
          </a:p>
          <a:p>
            <a:pPr>
              <a:lnSpc>
                <a:spcPct val="150000"/>
              </a:lnSpc>
            </a:pPr>
            <a:r>
              <a:rPr lang="en" dirty="0">
                <a:latin typeface="Arial" charset="0"/>
                <a:cs typeface="Arial" charset="0"/>
              </a:rPr>
              <a:t>we do not lift the left hypochondrium, but with the right hand (fist) we palpate the spleen, </a:t>
            </a:r>
            <a:r>
              <a:rPr lang="en" dirty="0" smtClean="0">
                <a:latin typeface="Arial" charset="0"/>
                <a:cs typeface="Arial" charset="0"/>
              </a:rPr>
              <a:t>which </a:t>
            </a:r>
            <a:r>
              <a:rPr lang="en" dirty="0">
                <a:latin typeface="Arial" charset="0"/>
                <a:cs typeface="Arial" charset="0"/>
              </a:rPr>
              <a:t>falls down under the influence of gravity so that it is susceptible to palpation if it is </a:t>
            </a:r>
            <a:r>
              <a:rPr lang="en" dirty="0" smtClean="0">
                <a:latin typeface="Arial" charset="0"/>
                <a:cs typeface="Arial" charset="0"/>
              </a:rPr>
              <a:t>enlarged</a:t>
            </a:r>
            <a:endParaRPr lang="sr-Cyrl-CS" b="1" dirty="0">
              <a:latin typeface="Arial" charset="0"/>
              <a:cs typeface="Arial" charset="0"/>
            </a:endParaRPr>
          </a:p>
        </p:txBody>
      </p:sp>
    </p:spTree>
    <p:extLst>
      <p:ext uri="{BB962C8B-B14F-4D97-AF65-F5344CB8AC3E}">
        <p14:creationId xmlns="" xmlns:p14="http://schemas.microsoft.com/office/powerpoint/2010/main" val="337729071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81000"/>
            <a:ext cx="8686800" cy="5632311"/>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Enlarged spleen:</a:t>
            </a:r>
          </a:p>
          <a:p>
            <a:pPr>
              <a:lnSpc>
                <a:spcPct val="150000"/>
              </a:lnSpc>
            </a:pPr>
            <a:endParaRPr lang="sr-Cyrl-RS" sz="1600" b="1"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Infectious diseases - typhus, sepsis, </a:t>
            </a:r>
            <a:r>
              <a:rPr lang="en" sz="1600" dirty="0" err="1" smtClean="0">
                <a:latin typeface="Arial" pitchFamily="34" charset="0"/>
                <a:cs typeface="Arial" pitchFamily="34" charset="0"/>
              </a:rPr>
              <a:t>subacute</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bacterial</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endocarditis</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err="1" smtClean="0">
                <a:latin typeface="Arial" pitchFamily="34" charset="0"/>
                <a:cs typeface="Arial" pitchFamily="34" charset="0"/>
              </a:rPr>
              <a:t>Parasitosis </a:t>
            </a:r>
            <a:r>
              <a:rPr lang="en" sz="1600" dirty="0" smtClean="0">
                <a:latin typeface="Arial" pitchFamily="34" charset="0"/>
                <a:cs typeface="Arial" pitchFamily="34" charset="0"/>
              </a:rPr>
              <a:t>- malaria</a:t>
            </a:r>
          </a:p>
          <a:p>
            <a:pPr marL="285750" indent="-285750">
              <a:lnSpc>
                <a:spcPct val="150000"/>
              </a:lnSpc>
              <a:buFont typeface="Arial" pitchFamily="34" charset="0"/>
              <a:buChar char="•"/>
            </a:pPr>
            <a:r>
              <a:rPr lang="en" sz="1600" dirty="0" err="1" smtClean="0">
                <a:latin typeface="Arial" pitchFamily="34" charset="0"/>
                <a:cs typeface="Arial" pitchFamily="34" charset="0"/>
              </a:rPr>
              <a:t>Hematopoietic </a:t>
            </a:r>
            <a:r>
              <a:rPr lang="en" sz="1600" dirty="0" smtClean="0">
                <a:latin typeface="Arial" pitchFamily="34" charset="0"/>
                <a:cs typeface="Arial" pitchFamily="34" charset="0"/>
              </a:rPr>
              <a:t>diseases - leukemia, </a:t>
            </a:r>
            <a:r>
              <a:rPr lang="en" sz="1600" dirty="0" err="1" smtClean="0">
                <a:latin typeface="Arial" pitchFamily="34" charset="0"/>
                <a:cs typeface="Arial" pitchFamily="34" charset="0"/>
              </a:rPr>
              <a:t>hemolytic </a:t>
            </a:r>
            <a:r>
              <a:rPr lang="en" sz="1600" dirty="0" smtClean="0">
                <a:latin typeface="Arial" pitchFamily="34" charset="0"/>
                <a:cs typeface="Arial" pitchFamily="34" charset="0"/>
              </a:rPr>
              <a:t>anemia</a:t>
            </a:r>
          </a:p>
          <a:p>
            <a:pPr marL="285750" indent="-285750">
              <a:lnSpc>
                <a:spcPct val="150000"/>
              </a:lnSpc>
              <a:buFont typeface="Arial" pitchFamily="34" charset="0"/>
              <a:buChar char="•"/>
            </a:pPr>
            <a:r>
              <a:rPr lang="en" sz="1600" dirty="0" smtClean="0">
                <a:latin typeface="Arial" pitchFamily="34" charset="0"/>
                <a:cs typeface="Arial" pitchFamily="34" charset="0"/>
              </a:rPr>
              <a:t>Liver diseases - liver cirrhosis, chronic hepatitis</a:t>
            </a:r>
          </a:p>
          <a:p>
            <a:pPr marL="285750" indent="-285750">
              <a:lnSpc>
                <a:spcPct val="150000"/>
              </a:lnSpc>
              <a:buFont typeface="Arial" pitchFamily="34" charset="0"/>
              <a:buChar char="•"/>
            </a:pPr>
            <a:endParaRPr lang="sr-Cyrl-RS" sz="1600" dirty="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Chronic </a:t>
            </a:r>
            <a:r>
              <a:rPr lang="en" sz="1600" dirty="0" err="1" smtClean="0">
                <a:latin typeface="Arial" pitchFamily="34" charset="0"/>
                <a:cs typeface="Arial" pitchFamily="34" charset="0"/>
              </a:rPr>
              <a:t>decompensation </a:t>
            </a:r>
            <a:r>
              <a:rPr lang="en" sz="1600" dirty="0" smtClean="0">
                <a:latin typeface="Arial" pitchFamily="34" charset="0"/>
                <a:cs typeface="Arial" pitchFamily="34" charset="0"/>
              </a:rPr>
              <a:t>of the right heart and cirrhosis of the liver-enlarged spleen, solid </a:t>
            </a:r>
            <a:r>
              <a:rPr lang="en" sz="1600" dirty="0" err="1" smtClean="0">
                <a:latin typeface="Arial" pitchFamily="34" charset="0"/>
                <a:cs typeface="Arial" pitchFamily="34" charset="0"/>
              </a:rPr>
              <a:t>consistency</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Chronic leukemia-large, solid, hard with a jagged and </a:t>
            </a:r>
            <a:r>
              <a:rPr lang="en" sz="1600" dirty="0" err="1" smtClean="0">
                <a:latin typeface="Arial" pitchFamily="34" charset="0"/>
                <a:cs typeface="Arial" pitchFamily="34" charset="0"/>
              </a:rPr>
              <a:t>jagged </a:t>
            </a:r>
            <a:r>
              <a:rPr lang="en" sz="1600" dirty="0" smtClean="0">
                <a:latin typeface="Arial" pitchFamily="34" charset="0"/>
                <a:cs typeface="Arial" pitchFamily="34" charset="0"/>
              </a:rPr>
              <a:t>edge</a:t>
            </a:r>
          </a:p>
          <a:p>
            <a:pPr>
              <a:lnSpc>
                <a:spcPct val="150000"/>
              </a:lnSpc>
            </a:pPr>
            <a:endParaRPr lang="sr-Cyrl-RS" sz="1600" dirty="0">
              <a:latin typeface="Arial" pitchFamily="34" charset="0"/>
              <a:cs typeface="Arial" pitchFamily="34" charset="0"/>
            </a:endParaRPr>
          </a:p>
          <a:p>
            <a:pPr marL="285750" indent="-285750">
              <a:lnSpc>
                <a:spcPct val="150000"/>
              </a:lnSpc>
              <a:buFont typeface="Arial" pitchFamily="34" charset="0"/>
              <a:buChar char="•"/>
            </a:pPr>
            <a:r>
              <a:rPr lang="en" sz="1600" dirty="0">
                <a:latin typeface="Arial" charset="0"/>
                <a:cs typeface="Arial" charset="0"/>
              </a:rPr>
              <a:t>False positive </a:t>
            </a:r>
            <a:r>
              <a:rPr lang="en" sz="1600" dirty="0" err="1">
                <a:latin typeface="Arial" charset="0"/>
                <a:cs typeface="Arial" charset="0"/>
              </a:rPr>
              <a:t>palpation</a:t>
            </a:r>
            <a:r>
              <a:rPr lang="en" sz="1600" dirty="0">
                <a:latin typeface="Arial" charset="0"/>
                <a:cs typeface="Arial" charset="0"/>
              </a:rPr>
              <a:t> </a:t>
            </a:r>
            <a:r>
              <a:rPr lang="en" sz="1600" dirty="0" smtClean="0">
                <a:latin typeface="Arial" charset="0"/>
                <a:cs typeface="Arial" charset="0"/>
              </a:rPr>
              <a:t>spleen – </a:t>
            </a:r>
            <a:r>
              <a:rPr lang="en" sz="1600" dirty="0" err="1" smtClean="0">
                <a:latin typeface="Arial" charset="0"/>
                <a:cs typeface="Arial" charset="0"/>
              </a:rPr>
              <a:t>feces </a:t>
            </a:r>
            <a:r>
              <a:rPr lang="en" sz="1600" dirty="0">
                <a:latin typeface="Arial" charset="0"/>
                <a:cs typeface="Arial" charset="0"/>
              </a:rPr>
              <a:t>, large intestine, kidney, left lobe of the liver</a:t>
            </a:r>
          </a:p>
          <a:p>
            <a:pPr marL="285750" indent="-285750">
              <a:lnSpc>
                <a:spcPct val="150000"/>
              </a:lnSpc>
              <a:buFont typeface="Arial" pitchFamily="34" charset="0"/>
              <a:buChar char="•"/>
            </a:pPr>
            <a:r>
              <a:rPr lang="en" sz="1600" dirty="0">
                <a:latin typeface="Arial" charset="0"/>
                <a:cs typeface="Arial" charset="0"/>
              </a:rPr>
              <a:t>False negative </a:t>
            </a:r>
            <a:r>
              <a:rPr lang="en" sz="1600" dirty="0" err="1">
                <a:latin typeface="Arial" charset="0"/>
                <a:cs typeface="Arial" charset="0"/>
              </a:rPr>
              <a:t>palpation</a:t>
            </a:r>
            <a:r>
              <a:rPr lang="en" sz="1600" dirty="0">
                <a:latin typeface="Arial" charset="0"/>
                <a:cs typeface="Arial" charset="0"/>
              </a:rPr>
              <a:t> </a:t>
            </a:r>
            <a:r>
              <a:rPr lang="en" sz="1600" dirty="0" smtClean="0">
                <a:latin typeface="Arial" charset="0"/>
                <a:cs typeface="Arial" charset="0"/>
              </a:rPr>
              <a:t>spleens – obesity </a:t>
            </a:r>
            <a:r>
              <a:rPr lang="en" sz="1600" dirty="0">
                <a:latin typeface="Arial" charset="0"/>
                <a:cs typeface="Arial" charset="0"/>
              </a:rPr>
              <a:t>, </a:t>
            </a:r>
            <a:r>
              <a:rPr lang="en" sz="1600" dirty="0" err="1">
                <a:latin typeface="Arial" charset="0"/>
                <a:cs typeface="Arial" charset="0"/>
              </a:rPr>
              <a:t>ascites </a:t>
            </a:r>
            <a:r>
              <a:rPr lang="en" sz="1600" dirty="0">
                <a:latin typeface="Arial" charset="0"/>
                <a:cs typeface="Arial" charset="0"/>
              </a:rPr>
              <a:t>, inability to relax the abdominal muscles</a:t>
            </a:r>
            <a:endParaRPr lang="sr-Latn-CS" sz="1600" dirty="0">
              <a:latin typeface="Arial" charset="0"/>
              <a:cs typeface="Arial" charset="0"/>
            </a:endParaRPr>
          </a:p>
          <a:p>
            <a:pPr>
              <a:lnSpc>
                <a:spcPct val="150000"/>
              </a:lnSpc>
            </a:pPr>
            <a:endParaRPr lang="sr-Cyrl-RS" sz="1600" dirty="0">
              <a:latin typeface="Arial" pitchFamily="34" charset="0"/>
              <a:cs typeface="Arial" pitchFamily="34" charset="0"/>
            </a:endParaRPr>
          </a:p>
        </p:txBody>
      </p:sp>
    </p:spTree>
    <p:extLst>
      <p:ext uri="{BB962C8B-B14F-4D97-AF65-F5344CB8AC3E}">
        <p14:creationId xmlns="" xmlns:p14="http://schemas.microsoft.com/office/powerpoint/2010/main" val="191337195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graphics8.nytimes.com/images/2007/08/01/health/adam/17212.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19200" y="1066800"/>
            <a:ext cx="6477000" cy="4495800"/>
          </a:xfrm>
          <a:prstGeom prst="rect">
            <a:avLst/>
          </a:prstGeom>
          <a:noFill/>
          <a:ln>
            <a:noFill/>
          </a:ln>
        </p:spPr>
      </p:pic>
      <p:sp>
        <p:nvSpPr>
          <p:cNvPr id="3" name="Rounded Rectangle 2"/>
          <p:cNvSpPr/>
          <p:nvPr/>
        </p:nvSpPr>
        <p:spPr>
          <a:xfrm>
            <a:off x="1524000" y="4419600"/>
            <a:ext cx="61722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 sz="2000" b="1" dirty="0" smtClean="0">
                <a:latin typeface="Arial" pitchFamily="34" charset="0"/>
                <a:cs typeface="Arial" pitchFamily="34" charset="0"/>
              </a:rPr>
              <a:t>Normal spleen Enlarged spleen</a:t>
            </a:r>
            <a:endParaRPr lang="sr-Cyrl-RS" sz="2000" b="1" dirty="0">
              <a:latin typeface="Arial" pitchFamily="34" charset="0"/>
              <a:cs typeface="Arial" pitchFamily="34" charset="0"/>
            </a:endParaRPr>
          </a:p>
        </p:txBody>
      </p:sp>
    </p:spTree>
    <p:extLst>
      <p:ext uri="{BB962C8B-B14F-4D97-AF65-F5344CB8AC3E}">
        <p14:creationId xmlns="" xmlns:p14="http://schemas.microsoft.com/office/powerpoint/2010/main" val="67865873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642938" y="142875"/>
            <a:ext cx="7772400" cy="1143000"/>
          </a:xfrm>
        </p:spPr>
        <p:txBody>
          <a:bodyPr>
            <a:normAutofit/>
          </a:bodyPr>
          <a:lstStyle/>
          <a:p>
            <a:r>
              <a:rPr lang="en" sz="2000" b="1" dirty="0" err="1" smtClean="0">
                <a:latin typeface="Arial" charset="0"/>
                <a:cs typeface="Arial" charset="0"/>
              </a:rPr>
              <a:t>Palpation </a:t>
            </a:r>
            <a:r>
              <a:rPr lang="en" sz="2000" b="1" dirty="0" smtClean="0">
                <a:latin typeface="Arial" charset="0"/>
                <a:cs typeface="Arial" charset="0"/>
              </a:rPr>
              <a:t>of the spleen</a:t>
            </a:r>
            <a:endParaRPr lang="sr-Latn-CS" sz="2000" b="1" dirty="0" smtClean="0">
              <a:latin typeface="Arial" charset="0"/>
              <a:cs typeface="Arial" charset="0"/>
            </a:endParaRPr>
          </a:p>
        </p:txBody>
      </p:sp>
      <p:pic>
        <p:nvPicPr>
          <p:cNvPr id="72707" name="Content Placeholder 3" descr="palpacija slezine 1.jpg"/>
          <p:cNvPicPr>
            <a:picLocks noGrp="1" noChangeAspect="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357188" y="2000250"/>
            <a:ext cx="3429000" cy="4114800"/>
          </a:xfrm>
        </p:spPr>
      </p:pic>
      <p:pic>
        <p:nvPicPr>
          <p:cNvPr id="72708" name="Picture 4" descr="palpacija slezine bok.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071938" y="2000250"/>
            <a:ext cx="4872037" cy="3790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2709" name="Rectangle 5"/>
          <p:cNvSpPr>
            <a:spLocks noChangeArrowheads="1"/>
          </p:cNvSpPr>
          <p:nvPr/>
        </p:nvSpPr>
        <p:spPr bwMode="auto">
          <a:xfrm>
            <a:off x="6000750" y="5786438"/>
            <a:ext cx="1643063" cy="357187"/>
          </a:xfrm>
          <a:prstGeom prst="rect">
            <a:avLst/>
          </a:prstGeom>
          <a:solidFill>
            <a:schemeClr val="accent1"/>
          </a:solidFill>
          <a:ln w="12700" algn="ctr">
            <a:solidFill>
              <a:schemeClr val="tx1"/>
            </a:solidFill>
            <a:round/>
            <a:headEnd type="none" w="sm" len="sm"/>
            <a:tailEnd type="none" w="sm" len="sm"/>
          </a:ln>
        </p:spPr>
        <p:txBody>
          <a:bodyPr/>
          <a:lstStyle/>
          <a:p>
            <a:pPr eaLnBrk="0" hangingPunct="0"/>
            <a:r>
              <a:rPr lang="en" sz="1600" dirty="0" err="1">
                <a:latin typeface="Arial" pitchFamily="34" charset="0"/>
                <a:cs typeface="Arial" pitchFamily="34" charset="0"/>
              </a:rPr>
              <a:t>Umbilicus</a:t>
            </a:r>
            <a:endParaRPr lang="sr-Latn-CS" sz="1600" dirty="0">
              <a:latin typeface="Arial" pitchFamily="34" charset="0"/>
              <a:cs typeface="Arial" pitchFamily="34" charset="0"/>
            </a:endParaRPr>
          </a:p>
        </p:txBody>
      </p:sp>
    </p:spTree>
    <p:extLst>
      <p:ext uri="{BB962C8B-B14F-4D97-AF65-F5344CB8AC3E}">
        <p14:creationId xmlns="" xmlns:p14="http://schemas.microsoft.com/office/powerpoint/2010/main" val="273274598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normAutofit/>
          </a:bodyPr>
          <a:lstStyle/>
          <a:p>
            <a:r>
              <a:rPr lang="en" sz="2000" b="1" dirty="0" err="1" smtClean="0">
                <a:latin typeface="Arial" charset="0"/>
                <a:cs typeface="Arial" charset="0"/>
              </a:rPr>
              <a:t>Hackett </a:t>
            </a:r>
            <a:r>
              <a:rPr lang="en" sz="2000" b="1" dirty="0" smtClean="0">
                <a:latin typeface="Arial" charset="0"/>
                <a:cs typeface="Arial" charset="0"/>
              </a:rPr>
              <a:t>'s classification - </a:t>
            </a:r>
            <a:r>
              <a:rPr lang="en" sz="2000" b="1" dirty="0" err="1" smtClean="0">
                <a:latin typeface="Arial" charset="0"/>
                <a:cs typeface="Arial" charset="0"/>
              </a:rPr>
              <a:t>palpation </a:t>
            </a:r>
            <a:r>
              <a:rPr lang="en" sz="2000" b="1" dirty="0" smtClean="0">
                <a:latin typeface="Arial" charset="0"/>
                <a:cs typeface="Arial" charset="0"/>
              </a:rPr>
              <a:t>of the spleen</a:t>
            </a:r>
            <a:endParaRPr lang="sr-Latn-CS" sz="2000" b="1" dirty="0" smtClean="0">
              <a:latin typeface="Arial" charset="0"/>
              <a:cs typeface="Arial" charset="0"/>
            </a:endParaRPr>
          </a:p>
        </p:txBody>
      </p:sp>
      <p:sp>
        <p:nvSpPr>
          <p:cNvPr id="73731" name="Content Placeholder 2"/>
          <p:cNvSpPr>
            <a:spLocks noGrp="1"/>
          </p:cNvSpPr>
          <p:nvPr>
            <p:ph idx="1"/>
          </p:nvPr>
        </p:nvSpPr>
        <p:spPr>
          <a:xfrm>
            <a:off x="685800" y="2057400"/>
            <a:ext cx="8243888" cy="4114800"/>
          </a:xfrm>
        </p:spPr>
        <p:txBody>
          <a:bodyPr/>
          <a:lstStyle/>
          <a:p>
            <a:pPr>
              <a:lnSpc>
                <a:spcPct val="150000"/>
              </a:lnSpc>
            </a:pPr>
            <a:r>
              <a:rPr lang="en" sz="1600" dirty="0" smtClean="0">
                <a:latin typeface="Arial" charset="0"/>
                <a:cs typeface="Arial" charset="0"/>
              </a:rPr>
              <a:t>It is not </a:t>
            </a:r>
            <a:r>
              <a:rPr lang="en" sz="1600" dirty="0" err="1" smtClean="0">
                <a:latin typeface="Arial" charset="0"/>
                <a:cs typeface="Arial" charset="0"/>
              </a:rPr>
              <a:t>palpable</a:t>
            </a:r>
            <a:r>
              <a:rPr lang="en" sz="1600" dirty="0" smtClean="0">
                <a:latin typeface="Arial" charset="0"/>
                <a:cs typeface="Arial" charset="0"/>
              </a:rPr>
              <a:t>  </a:t>
            </a:r>
          </a:p>
          <a:p>
            <a:pPr>
              <a:lnSpc>
                <a:spcPct val="150000"/>
              </a:lnSpc>
            </a:pPr>
            <a:r>
              <a:rPr lang="en" sz="1600" dirty="0" smtClean="0">
                <a:latin typeface="Arial" charset="0"/>
                <a:cs typeface="Arial" charset="0"/>
              </a:rPr>
              <a:t>  </a:t>
            </a:r>
            <a:r>
              <a:rPr lang="en" sz="1600" dirty="0" err="1" smtClean="0">
                <a:latin typeface="Arial" charset="0"/>
                <a:cs typeface="Arial" charset="0"/>
              </a:rPr>
              <a:t>Palpable </a:t>
            </a:r>
            <a:r>
              <a:rPr lang="en" sz="1600" dirty="0" smtClean="0">
                <a:latin typeface="Arial" charset="0"/>
                <a:cs typeface="Arial" charset="0"/>
              </a:rPr>
              <a:t>on deep </a:t>
            </a:r>
            <a:r>
              <a:rPr lang="en" sz="1600" dirty="0" err="1" smtClean="0">
                <a:latin typeface="Arial" charset="0"/>
                <a:cs typeface="Arial" charset="0"/>
              </a:rPr>
              <a:t>inhalation</a:t>
            </a:r>
            <a:endParaRPr lang="sr-Cyrl-CS" sz="1600" dirty="0" smtClean="0">
              <a:latin typeface="Arial" charset="0"/>
              <a:cs typeface="Arial" charset="0"/>
            </a:endParaRPr>
          </a:p>
          <a:p>
            <a:pPr>
              <a:lnSpc>
                <a:spcPct val="150000"/>
              </a:lnSpc>
            </a:pPr>
            <a:r>
              <a:rPr lang="en" sz="1600" dirty="0" smtClean="0">
                <a:latin typeface="Arial" charset="0"/>
                <a:cs typeface="Arial" charset="0"/>
              </a:rPr>
              <a:t>  </a:t>
            </a:r>
            <a:r>
              <a:rPr lang="en" sz="1600" dirty="0" err="1" smtClean="0">
                <a:latin typeface="Arial" charset="0"/>
                <a:cs typeface="Arial" charset="0"/>
              </a:rPr>
              <a:t>Palpable </a:t>
            </a:r>
            <a:r>
              <a:rPr lang="en" sz="1600" dirty="0" smtClean="0">
                <a:latin typeface="Arial" charset="0"/>
                <a:cs typeface="Arial" charset="0"/>
              </a:rPr>
              <a:t>, but above ½ the distance from </a:t>
            </a:r>
            <a:r>
              <a:rPr lang="en" sz="1600" dirty="0" err="1" smtClean="0">
                <a:latin typeface="Arial" charset="0"/>
                <a:cs typeface="Arial" charset="0"/>
              </a:rPr>
              <a:t>the umbilicus</a:t>
            </a:r>
            <a:endParaRPr lang="sr-Cyrl-CS" sz="1600" dirty="0" smtClean="0">
              <a:latin typeface="Arial" charset="0"/>
              <a:cs typeface="Arial" charset="0"/>
            </a:endParaRPr>
          </a:p>
          <a:p>
            <a:pPr>
              <a:lnSpc>
                <a:spcPct val="150000"/>
              </a:lnSpc>
            </a:pPr>
            <a:r>
              <a:rPr lang="en" sz="1600" dirty="0" smtClean="0">
                <a:latin typeface="Arial" charset="0"/>
                <a:cs typeface="Arial" charset="0"/>
              </a:rPr>
              <a:t>It is not </a:t>
            </a:r>
            <a:r>
              <a:rPr lang="en" sz="1600" dirty="0" err="1" smtClean="0">
                <a:latin typeface="Arial" charset="0"/>
                <a:cs typeface="Arial" charset="0"/>
              </a:rPr>
              <a:t>palpable </a:t>
            </a:r>
            <a:r>
              <a:rPr lang="en" sz="1600" dirty="0" smtClean="0">
                <a:latin typeface="Arial" charset="0"/>
                <a:cs typeface="Arial" charset="0"/>
              </a:rPr>
              <a:t>below </a:t>
            </a:r>
            <a:r>
              <a:rPr lang="en" sz="1600" dirty="0" err="1" smtClean="0">
                <a:latin typeface="Arial" charset="0"/>
                <a:cs typeface="Arial" charset="0"/>
              </a:rPr>
              <a:t>the umbilicus</a:t>
            </a:r>
            <a:endParaRPr lang="sr-Cyrl-CS" sz="1600" dirty="0" smtClean="0">
              <a:latin typeface="Arial" charset="0"/>
              <a:cs typeface="Arial" charset="0"/>
            </a:endParaRPr>
          </a:p>
          <a:p>
            <a:pPr>
              <a:lnSpc>
                <a:spcPct val="150000"/>
              </a:lnSpc>
            </a:pPr>
            <a:r>
              <a:rPr lang="en" sz="1600" dirty="0" smtClean="0">
                <a:solidFill>
                  <a:schemeClr val="accent1"/>
                </a:solidFill>
                <a:latin typeface="Arial" charset="0"/>
                <a:cs typeface="Arial" charset="0"/>
              </a:rPr>
              <a:t>  It is </a:t>
            </a:r>
            <a:r>
              <a:rPr lang="en" sz="1600" dirty="0" err="1" smtClean="0">
                <a:latin typeface="Arial" charset="0"/>
                <a:cs typeface="Arial" charset="0"/>
              </a:rPr>
              <a:t>palpated </a:t>
            </a:r>
            <a:r>
              <a:rPr lang="en" sz="1600" dirty="0" smtClean="0">
                <a:latin typeface="Arial" charset="0"/>
                <a:cs typeface="Arial" charset="0"/>
              </a:rPr>
              <a:t>below </a:t>
            </a:r>
            <a:r>
              <a:rPr lang="en" sz="1600" dirty="0" err="1" smtClean="0">
                <a:latin typeface="Arial" charset="0"/>
                <a:cs typeface="Arial" charset="0"/>
              </a:rPr>
              <a:t>the umbilicus</a:t>
            </a:r>
            <a:endParaRPr lang="sr-Cyrl-CS" sz="1600" dirty="0" smtClean="0">
              <a:latin typeface="Arial" charset="0"/>
              <a:cs typeface="Arial" charset="0"/>
            </a:endParaRPr>
          </a:p>
          <a:p>
            <a:pPr>
              <a:lnSpc>
                <a:spcPct val="150000"/>
              </a:lnSpc>
            </a:pPr>
            <a:r>
              <a:rPr lang="en" sz="1600" dirty="0" smtClean="0">
                <a:latin typeface="Arial" charset="0"/>
                <a:cs typeface="Arial" charset="0"/>
              </a:rPr>
              <a:t>  It is </a:t>
            </a:r>
            <a:r>
              <a:rPr lang="en" sz="1600" dirty="0" err="1" smtClean="0">
                <a:latin typeface="Arial" charset="0"/>
                <a:cs typeface="Arial" charset="0"/>
              </a:rPr>
              <a:t>palpated </a:t>
            </a:r>
            <a:r>
              <a:rPr lang="en" sz="1600" dirty="0" smtClean="0">
                <a:latin typeface="Arial" charset="0"/>
                <a:cs typeface="Arial" charset="0"/>
              </a:rPr>
              <a:t>&gt;1/2 the distance from the pubic </a:t>
            </a:r>
            <a:r>
              <a:rPr lang="en" sz="1600" dirty="0" err="1" smtClean="0">
                <a:latin typeface="Arial" charset="0"/>
                <a:cs typeface="Arial" charset="0"/>
              </a:rPr>
              <a:t>symphysis</a:t>
            </a:r>
            <a:endParaRPr lang="sr-Latn-CS" sz="1600" dirty="0" smtClean="0">
              <a:latin typeface="Arial" charset="0"/>
              <a:cs typeface="Arial" charset="0"/>
            </a:endParaRPr>
          </a:p>
        </p:txBody>
      </p:sp>
    </p:spTree>
    <p:extLst>
      <p:ext uri="{BB962C8B-B14F-4D97-AF65-F5344CB8AC3E}">
        <p14:creationId xmlns="" xmlns:p14="http://schemas.microsoft.com/office/powerpoint/2010/main" val="345058319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04800"/>
            <a:ext cx="8686800" cy="3785652"/>
          </a:xfrm>
          <a:prstGeom prst="rect">
            <a:avLst/>
          </a:prstGeom>
          <a:noFill/>
        </p:spPr>
        <p:txBody>
          <a:bodyPr wrap="square" rtlCol="0">
            <a:spAutoFit/>
          </a:bodyPr>
          <a:lstStyle/>
          <a:p>
            <a:r>
              <a:rPr lang="en" sz="1600" b="1" dirty="0" smtClean="0">
                <a:latin typeface="Arial" pitchFamily="34" charset="0"/>
                <a:cs typeface="Arial" pitchFamily="34" charset="0"/>
              </a:rPr>
              <a:t>PALPATION OF THE AORTA</a:t>
            </a:r>
          </a:p>
          <a:p>
            <a:endParaRPr lang="sr-Cyrl-RS" sz="1600" dirty="0">
              <a:latin typeface="Arial" pitchFamily="34" charset="0"/>
              <a:cs typeface="Arial" pitchFamily="34" charset="0"/>
            </a:endParaRPr>
          </a:p>
          <a:p>
            <a:pPr marL="285750" indent="-285750">
              <a:lnSpc>
                <a:spcPct val="150000"/>
              </a:lnSpc>
              <a:buFont typeface="Arial" pitchFamily="34" charset="0"/>
              <a:buChar char="•"/>
            </a:pPr>
            <a:r>
              <a:rPr lang="en" sz="1600" dirty="0">
                <a:latin typeface="Arial" pitchFamily="34" charset="0"/>
                <a:cs typeface="Arial" pitchFamily="34" charset="0"/>
              </a:rPr>
              <a:t>Deep pressure in the upper abdomen determine </a:t>
            </a:r>
            <a:r>
              <a:rPr lang="en" sz="1600" dirty="0" err="1">
                <a:latin typeface="Arial" pitchFamily="34" charset="0"/>
                <a:cs typeface="Arial" pitchFamily="34" charset="0"/>
              </a:rPr>
              <a:t>the pulsations</a:t>
            </a:r>
            <a:r>
              <a:rPr lang="en" sz="1600" dirty="0">
                <a:latin typeface="Arial" pitchFamily="34" charset="0"/>
                <a:cs typeface="Arial" pitchFamily="34" charset="0"/>
              </a:rPr>
              <a:t> </a:t>
            </a:r>
            <a:r>
              <a:rPr lang="en" sz="1600" dirty="0" smtClean="0">
                <a:latin typeface="Arial" pitchFamily="34" charset="0"/>
                <a:cs typeface="Arial" pitchFamily="34" charset="0"/>
              </a:rPr>
              <a:t>aorta</a:t>
            </a:r>
          </a:p>
          <a:p>
            <a:pPr marL="285750" indent="-285750">
              <a:lnSpc>
                <a:spcPct val="150000"/>
              </a:lnSpc>
              <a:buFont typeface="Arial" pitchFamily="34" charset="0"/>
              <a:buChar char="•"/>
            </a:pPr>
            <a:r>
              <a:rPr lang="en" sz="1600" dirty="0" smtClean="0">
                <a:latin typeface="Arial" pitchFamily="34" charset="0"/>
                <a:cs typeface="Arial" pitchFamily="34" charset="0"/>
              </a:rPr>
              <a:t>Assessment </a:t>
            </a:r>
            <a:r>
              <a:rPr lang="en" sz="1600" dirty="0">
                <a:latin typeface="Arial" pitchFamily="34" charset="0"/>
                <a:cs typeface="Arial" pitchFamily="34" charset="0"/>
              </a:rPr>
              <a:t>of the width of the aorta (by deep pressure of one hand on both sides of the aorta) - normally up to </a:t>
            </a:r>
            <a:r>
              <a:rPr lang="en" sz="1600" dirty="0" smtClean="0">
                <a:latin typeface="Arial" pitchFamily="34" charset="0"/>
                <a:cs typeface="Arial" pitchFamily="34" charset="0"/>
              </a:rPr>
              <a:t>3 cm</a:t>
            </a:r>
            <a:endParaRPr lang="sr-Cyrl-CS" sz="1600" dirty="0">
              <a:latin typeface="Arial" pitchFamily="34" charset="0"/>
              <a:cs typeface="Arial" pitchFamily="34" charset="0"/>
            </a:endParaRPr>
          </a:p>
          <a:p>
            <a:pPr marL="285750" indent="-285750">
              <a:lnSpc>
                <a:spcPct val="150000"/>
              </a:lnSpc>
              <a:buFont typeface="Arial" pitchFamily="34" charset="0"/>
              <a:buChar char="•"/>
            </a:pPr>
            <a:r>
              <a:rPr lang="en" sz="1600" dirty="0">
                <a:latin typeface="Arial" pitchFamily="34" charset="0"/>
                <a:cs typeface="Arial" pitchFamily="34" charset="0"/>
              </a:rPr>
              <a:t>Assessment of abdominal aortic </a:t>
            </a:r>
            <a:r>
              <a:rPr lang="en" sz="1600" dirty="0" err="1">
                <a:latin typeface="Arial" pitchFamily="34" charset="0"/>
                <a:cs typeface="Arial" pitchFamily="34" charset="0"/>
              </a:rPr>
              <a:t>aneurysm </a:t>
            </a:r>
            <a:r>
              <a:rPr lang="en" sz="1600" dirty="0">
                <a:latin typeface="Arial" pitchFamily="34" charset="0"/>
                <a:cs typeface="Arial" pitchFamily="34" charset="0"/>
              </a:rPr>
              <a:t>: </a:t>
            </a:r>
            <a:r>
              <a:rPr lang="en" sz="1600" dirty="0" err="1">
                <a:latin typeface="Arial" pitchFamily="34" charset="0"/>
                <a:cs typeface="Arial" pitchFamily="34" charset="0"/>
              </a:rPr>
              <a:t>bimanual </a:t>
            </a:r>
            <a:r>
              <a:rPr lang="en" sz="1600" dirty="0">
                <a:latin typeface="Arial" pitchFamily="34" charset="0"/>
                <a:cs typeface="Arial" pitchFamily="34" charset="0"/>
              </a:rPr>
              <a:t>on both sides of the </a:t>
            </a:r>
            <a:r>
              <a:rPr lang="en" sz="1600" dirty="0" err="1" smtClean="0">
                <a:latin typeface="Arial" pitchFamily="34" charset="0"/>
                <a:cs typeface="Arial" pitchFamily="34" charset="0"/>
              </a:rPr>
              <a:t>pulsating aorta</a:t>
            </a:r>
            <a:endParaRPr lang="sr-Latn-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smtClean="0">
                <a:latin typeface="Arial" pitchFamily="34" charset="0"/>
                <a:cs typeface="Arial" pitchFamily="34" charset="0"/>
              </a:rPr>
              <a:t>Estimated </a:t>
            </a:r>
            <a:r>
              <a:rPr lang="en" sz="1600" dirty="0">
                <a:latin typeface="Arial" pitchFamily="34" charset="0"/>
                <a:cs typeface="Arial" pitchFamily="34" charset="0"/>
              </a:rPr>
              <a:t>width (normally &lt; </a:t>
            </a:r>
            <a:r>
              <a:rPr lang="en" sz="1600" dirty="0" smtClean="0">
                <a:latin typeface="Arial" pitchFamily="34" charset="0"/>
                <a:cs typeface="Arial" pitchFamily="34" charset="0"/>
              </a:rPr>
              <a:t>2.5 cm )</a:t>
            </a:r>
            <a:endParaRPr lang="sr-Cyrl-CS" sz="1600" dirty="0">
              <a:latin typeface="Arial" pitchFamily="34" charset="0"/>
              <a:cs typeface="Arial" pitchFamily="34" charset="0"/>
            </a:endParaRPr>
          </a:p>
          <a:p>
            <a:pPr marL="285750" indent="-285750">
              <a:lnSpc>
                <a:spcPct val="150000"/>
              </a:lnSpc>
              <a:buFont typeface="Arial" pitchFamily="34" charset="0"/>
              <a:buChar char="•"/>
            </a:pPr>
            <a:endParaRPr lang="sr-Latn-CS" sz="1600" dirty="0">
              <a:latin typeface="Arial" pitchFamily="34" charset="0"/>
              <a:cs typeface="Arial" pitchFamily="34" charset="0"/>
            </a:endParaRPr>
          </a:p>
          <a:p>
            <a:pPr>
              <a:lnSpc>
                <a:spcPct val="150000"/>
              </a:lnSpc>
            </a:pPr>
            <a:endParaRPr lang="sr-Cyrl-RS" sz="1600" dirty="0" smtClean="0">
              <a:latin typeface="Arial" pitchFamily="34" charset="0"/>
              <a:cs typeface="Arial" pitchFamily="34" charset="0"/>
            </a:endParaRPr>
          </a:p>
          <a:p>
            <a:endParaRPr lang="sr-Cyrl-RS" sz="1600" dirty="0">
              <a:latin typeface="Arial" pitchFamily="34" charset="0"/>
              <a:cs typeface="Arial" pitchFamily="34" charset="0"/>
            </a:endParaRPr>
          </a:p>
        </p:txBody>
      </p:sp>
      <p:pic>
        <p:nvPicPr>
          <p:cNvPr id="3" name="Picture 2" descr="http://www.nle.nottingham.ac.uk/websites/physician/images/Jpegs/Aorta.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48819" y="3200400"/>
            <a:ext cx="2493962" cy="3199765"/>
          </a:xfrm>
          <a:prstGeom prst="rect">
            <a:avLst/>
          </a:prstGeom>
          <a:noFill/>
          <a:ln>
            <a:noFill/>
          </a:ln>
        </p:spPr>
      </p:pic>
    </p:spTree>
    <p:extLst>
      <p:ext uri="{BB962C8B-B14F-4D97-AF65-F5344CB8AC3E}">
        <p14:creationId xmlns="" xmlns:p14="http://schemas.microsoft.com/office/powerpoint/2010/main" val="226607150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normAutofit/>
          </a:bodyPr>
          <a:lstStyle/>
          <a:p>
            <a:r>
              <a:rPr lang="en" sz="2000" b="1" dirty="0" err="1" smtClean="0">
                <a:latin typeface="Arial" charset="0"/>
                <a:cs typeface="Arial" charset="0"/>
              </a:rPr>
              <a:t>Palpation </a:t>
            </a:r>
            <a:r>
              <a:rPr lang="en" sz="2000" b="1" dirty="0" smtClean="0">
                <a:latin typeface="Arial" charset="0"/>
                <a:cs typeface="Arial" charset="0"/>
              </a:rPr>
              <a:t>of the aorta</a:t>
            </a:r>
            <a:endParaRPr lang="sr-Latn-CS" sz="2000" b="1" dirty="0" smtClean="0"/>
          </a:p>
        </p:txBody>
      </p:sp>
      <p:pic>
        <p:nvPicPr>
          <p:cNvPr id="76803" name="Content Placeholder 3" descr="AORTNE PULZACIJE.jpg"/>
          <p:cNvPicPr>
            <a:picLocks noGrp="1" noChangeAspect="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0" y="1928813"/>
            <a:ext cx="4429125" cy="3929062"/>
          </a:xfrm>
        </p:spPr>
      </p:pic>
      <p:pic>
        <p:nvPicPr>
          <p:cNvPr id="76804" name="Picture 4" descr="odredjivanje pulzacija aorte.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72000" y="2071688"/>
            <a:ext cx="4572000" cy="3552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78325167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001643"/>
          </a:xfrm>
          <a:prstGeom prst="rect">
            <a:avLst/>
          </a:prstGeom>
        </p:spPr>
        <p:txBody>
          <a:bodyPr wrap="square">
            <a:spAutoFit/>
          </a:bodyPr>
          <a:lstStyle/>
          <a:p>
            <a:pPr>
              <a:lnSpc>
                <a:spcPct val="150000"/>
              </a:lnSpc>
            </a:pPr>
            <a:r>
              <a:rPr lang="en-US" sz="1600" b="1" dirty="0" smtClean="0">
                <a:latin typeface="Arial" pitchFamily="34" charset="0"/>
                <a:cs typeface="Arial" pitchFamily="34" charset="0"/>
              </a:rPr>
              <a:t>TOPOGRAPHIC POINTS OF THE FRONT ABDOMINAL WALL</a:t>
            </a:r>
            <a:r>
              <a:rPr lang="en-US" sz="1600" b="1" dirty="0" smtClean="0">
                <a:latin typeface="Arial" pitchFamily="34" charset="0"/>
                <a:cs typeface="Arial" pitchFamily="34" charset="0"/>
              </a:rPr>
              <a:t>:</a:t>
            </a:r>
          </a:p>
          <a:p>
            <a:pPr>
              <a:lnSpc>
                <a:spcPct val="150000"/>
              </a:lnSpc>
              <a:buFont typeface="Arial" pitchFamily="34" charset="0"/>
              <a:buChar char="•"/>
            </a:pPr>
            <a:r>
              <a:rPr lang="en-US" sz="1600" b="1" dirty="0" smtClean="0">
                <a:latin typeface="Arial" pitchFamily="34" charset="0"/>
                <a:cs typeface="Arial" pitchFamily="34" charset="0"/>
              </a:rPr>
              <a:t> </a:t>
            </a:r>
            <a:r>
              <a:rPr lang="en-US" sz="1600" b="1" dirty="0" smtClean="0">
                <a:latin typeface="Arial" pitchFamily="34" charset="0"/>
                <a:cs typeface="Arial" pitchFamily="34" charset="0"/>
              </a:rPr>
              <a:t>Umbilicus </a:t>
            </a:r>
            <a:r>
              <a:rPr lang="en-US" sz="1600" dirty="0" smtClean="0">
                <a:latin typeface="Arial" pitchFamily="34" charset="0"/>
                <a:cs typeface="Arial" pitchFamily="34" charset="0"/>
              </a:rPr>
              <a:t>- lies </a:t>
            </a:r>
            <a:r>
              <a:rPr lang="en-US" sz="1600" dirty="0" smtClean="0">
                <a:latin typeface="Arial" pitchFamily="34" charset="0"/>
                <a:cs typeface="Arial" pitchFamily="34" charset="0"/>
              </a:rPr>
              <a:t>at the height of the intervertebral disc between the III and IV lumbar vertebrae (according to it, the position of the duodenum, the transverse colon and the final fork of the abdominal aorta is determined</a:t>
            </a:r>
            <a:r>
              <a:rPr lang="en-US" sz="1600" dirty="0" smtClean="0">
                <a:latin typeface="Arial" pitchFamily="34" charset="0"/>
                <a:cs typeface="Arial" pitchFamily="34" charset="0"/>
              </a:rPr>
              <a:t>)</a:t>
            </a:r>
          </a:p>
          <a:p>
            <a:pPr>
              <a:lnSpc>
                <a:spcPct val="150000"/>
              </a:lnSpc>
              <a:buFont typeface="Arial" pitchFamily="34" charset="0"/>
              <a:buChar char="•"/>
            </a:pPr>
            <a:r>
              <a:rPr lang="en-US" sz="1600" dirty="0" smtClean="0">
                <a:latin typeface="Arial" pitchFamily="34" charset="0"/>
                <a:cs typeface="Arial" pitchFamily="34" charset="0"/>
              </a:rPr>
              <a:t> </a:t>
            </a:r>
            <a:r>
              <a:rPr lang="en-US" sz="1600" b="1" dirty="0" smtClean="0">
                <a:latin typeface="Arial" pitchFamily="34" charset="0"/>
                <a:cs typeface="Arial" pitchFamily="34" charset="0"/>
              </a:rPr>
              <a:t>S</a:t>
            </a:r>
            <a:r>
              <a:rPr lang="en-US" sz="1600" b="1" dirty="0" smtClean="0">
                <a:latin typeface="Arial" pitchFamily="34" charset="0"/>
                <a:cs typeface="Arial" pitchFamily="34" charset="0"/>
              </a:rPr>
              <a:t>pina </a:t>
            </a:r>
            <a:r>
              <a:rPr lang="en-US" sz="1600" b="1" dirty="0" smtClean="0">
                <a:latin typeface="Arial" pitchFamily="34" charset="0"/>
                <a:cs typeface="Arial" pitchFamily="34" charset="0"/>
              </a:rPr>
              <a:t>iliaca anterior </a:t>
            </a:r>
            <a:r>
              <a:rPr lang="en-US" sz="1600" b="1" dirty="0" smtClean="0">
                <a:latin typeface="Arial" pitchFamily="34" charset="0"/>
                <a:cs typeface="Arial" pitchFamily="34" charset="0"/>
              </a:rPr>
              <a:t>superior </a:t>
            </a:r>
            <a:r>
              <a:rPr lang="en-US" sz="1600" dirty="0" smtClean="0">
                <a:latin typeface="Arial" pitchFamily="34" charset="0"/>
                <a:cs typeface="Arial" pitchFamily="34" charset="0"/>
              </a:rPr>
              <a:t>- the </a:t>
            </a:r>
            <a:r>
              <a:rPr lang="en-US" sz="1600" dirty="0" smtClean="0">
                <a:latin typeface="Arial" pitchFamily="34" charset="0"/>
                <a:cs typeface="Arial" pitchFamily="34" charset="0"/>
              </a:rPr>
              <a:t>right one serves as an orientation for pulling the surgical incision to access the appendix, Monro's and bispinal lines start from </a:t>
            </a:r>
            <a:r>
              <a:rPr lang="en-US" sz="1600" dirty="0" smtClean="0">
                <a:latin typeface="Arial" pitchFamily="34" charset="0"/>
                <a:cs typeface="Arial" pitchFamily="34" charset="0"/>
              </a:rPr>
              <a:t>it</a:t>
            </a:r>
          </a:p>
          <a:p>
            <a:pPr>
              <a:lnSpc>
                <a:spcPct val="150000"/>
              </a:lnSpc>
              <a:buFont typeface="Arial" pitchFamily="34" charset="0"/>
              <a:buChar char="•"/>
            </a:pPr>
            <a:r>
              <a:rPr lang="en-US" sz="1600" dirty="0" smtClean="0">
                <a:latin typeface="Arial" pitchFamily="34" charset="0"/>
                <a:cs typeface="Arial" pitchFamily="34" charset="0"/>
              </a:rPr>
              <a:t> </a:t>
            </a:r>
            <a:r>
              <a:rPr lang="en-US" sz="1600" b="1" dirty="0" smtClean="0">
                <a:latin typeface="Arial" pitchFamily="34" charset="0"/>
                <a:cs typeface="Arial" pitchFamily="34" charset="0"/>
              </a:rPr>
              <a:t>Mac-Barney's point </a:t>
            </a:r>
            <a:r>
              <a:rPr lang="en-US" sz="1600" dirty="0" smtClean="0">
                <a:latin typeface="Arial" pitchFamily="34" charset="0"/>
                <a:cs typeface="Arial" pitchFamily="34" charset="0"/>
              </a:rPr>
              <a:t>- corresponds </a:t>
            </a:r>
            <a:r>
              <a:rPr lang="en-US" sz="1600" dirty="0" smtClean="0">
                <a:latin typeface="Arial" pitchFamily="34" charset="0"/>
                <a:cs typeface="Arial" pitchFamily="34" charset="0"/>
              </a:rPr>
              <a:t>to the middle of the right Monro's line that connects the umbilicus to the </a:t>
            </a:r>
            <a:r>
              <a:rPr lang="en-US" sz="1600" dirty="0" smtClean="0">
                <a:latin typeface="Arial" pitchFamily="34" charset="0"/>
                <a:cs typeface="Arial" pitchFamily="34" charset="0"/>
              </a:rPr>
              <a:t>spina iliaca superior anterior (corresponds </a:t>
            </a:r>
            <a:r>
              <a:rPr lang="en-US" sz="1600" dirty="0" smtClean="0">
                <a:latin typeface="Arial" pitchFamily="34" charset="0"/>
                <a:cs typeface="Arial" pitchFamily="34" charset="0"/>
              </a:rPr>
              <a:t>to the projection of the mouth of the ileum into the cecum-ostium of the ileocecal), the pressure of the abdominal wall in the area of this point </a:t>
            </a:r>
            <a:r>
              <a:rPr lang="en-US" sz="1600" dirty="0" smtClean="0">
                <a:latin typeface="Arial" pitchFamily="34" charset="0"/>
                <a:cs typeface="Arial" pitchFamily="34" charset="0"/>
              </a:rPr>
              <a:t>causes increases </a:t>
            </a:r>
            <a:r>
              <a:rPr lang="en-US" sz="1600" dirty="0" smtClean="0">
                <a:latin typeface="Arial" pitchFamily="34" charset="0"/>
                <a:cs typeface="Arial" pitchFamily="34" charset="0"/>
              </a:rPr>
              <a:t>pain in </a:t>
            </a:r>
            <a:r>
              <a:rPr lang="en-US" sz="1600" dirty="0" smtClean="0">
                <a:latin typeface="Arial" pitchFamily="34" charset="0"/>
                <a:cs typeface="Arial" pitchFamily="34" charset="0"/>
              </a:rPr>
              <a:t>appendicitis</a:t>
            </a:r>
          </a:p>
          <a:p>
            <a:pPr>
              <a:lnSpc>
                <a:spcPct val="150000"/>
              </a:lnSpc>
              <a:buFont typeface="Arial" pitchFamily="34" charset="0"/>
              <a:buChar char="•"/>
            </a:pPr>
            <a:r>
              <a:rPr lang="en-US" sz="1600" dirty="0" smtClean="0">
                <a:latin typeface="Arial" pitchFamily="34" charset="0"/>
                <a:cs typeface="Arial" pitchFamily="34" charset="0"/>
              </a:rPr>
              <a:t> </a:t>
            </a:r>
            <a:r>
              <a:rPr lang="en-US" sz="1600" b="1" dirty="0" smtClean="0">
                <a:latin typeface="Arial" pitchFamily="34" charset="0"/>
                <a:cs typeface="Arial" pitchFamily="34" charset="0"/>
              </a:rPr>
              <a:t>Lanz's </a:t>
            </a:r>
            <a:r>
              <a:rPr lang="en-US" sz="1600" b="1" dirty="0" smtClean="0">
                <a:latin typeface="Arial" pitchFamily="34" charset="0"/>
                <a:cs typeface="Arial" pitchFamily="34" charset="0"/>
              </a:rPr>
              <a:t>point </a:t>
            </a:r>
            <a:r>
              <a:rPr lang="en-US" sz="1600" dirty="0" smtClean="0">
                <a:latin typeface="Arial" pitchFamily="34" charset="0"/>
                <a:cs typeface="Arial" pitchFamily="34" charset="0"/>
              </a:rPr>
              <a:t>- located at the junction of the right third with the middle third of the bispinal line (corresponds to </a:t>
            </a:r>
            <a:r>
              <a:rPr lang="en-US" sz="1600" dirty="0" smtClean="0">
                <a:latin typeface="Arial" pitchFamily="34" charset="0"/>
                <a:cs typeface="Arial" pitchFamily="34" charset="0"/>
              </a:rPr>
              <a:t>the ostium </a:t>
            </a:r>
            <a:r>
              <a:rPr lang="en-US" sz="1600" dirty="0" smtClean="0">
                <a:latin typeface="Arial" pitchFamily="34" charset="0"/>
                <a:cs typeface="Arial" pitchFamily="34" charset="0"/>
              </a:rPr>
              <a:t>appendicitis vermiformis</a:t>
            </a:r>
            <a:r>
              <a:rPr lang="en-US" sz="1600" dirty="0" smtClean="0">
                <a:latin typeface="Arial" pitchFamily="34" charset="0"/>
                <a:cs typeface="Arial" pitchFamily="34" charset="0"/>
              </a:rPr>
              <a:t>)</a:t>
            </a:r>
          </a:p>
          <a:p>
            <a:pPr>
              <a:lnSpc>
                <a:spcPct val="150000"/>
              </a:lnSpc>
              <a:buFont typeface="Arial" pitchFamily="34" charset="0"/>
              <a:buChar char="•"/>
            </a:pPr>
            <a:r>
              <a:rPr lang="en-US" sz="1600" dirty="0" smtClean="0">
                <a:latin typeface="Arial" pitchFamily="34" charset="0"/>
                <a:cs typeface="Arial" pitchFamily="34" charset="0"/>
              </a:rPr>
              <a:t> </a:t>
            </a:r>
            <a:r>
              <a:rPr lang="en-US" sz="1600" b="1" dirty="0" smtClean="0">
                <a:latin typeface="Arial" pitchFamily="34" charset="0"/>
                <a:cs typeface="Arial" pitchFamily="34" charset="0"/>
              </a:rPr>
              <a:t>Gallbladder </a:t>
            </a:r>
            <a:r>
              <a:rPr lang="en-US" sz="1600" b="1" dirty="0" smtClean="0">
                <a:latin typeface="Arial" pitchFamily="34" charset="0"/>
                <a:cs typeface="Arial" pitchFamily="34" charset="0"/>
              </a:rPr>
              <a:t>point </a:t>
            </a:r>
            <a:r>
              <a:rPr lang="en-US" sz="1600" dirty="0" smtClean="0">
                <a:latin typeface="Arial" pitchFamily="34" charset="0"/>
                <a:cs typeface="Arial" pitchFamily="34" charset="0"/>
              </a:rPr>
              <a:t>is the place of palpation of the bottom of the gall bladder, corresponds to the intersection point of the outer edge of the right m. rectus abdominis with ipsilateral rib </a:t>
            </a:r>
            <a:r>
              <a:rPr lang="en-US" sz="1600" dirty="0" smtClean="0">
                <a:latin typeface="Arial" pitchFamily="34" charset="0"/>
                <a:cs typeface="Arial" pitchFamily="34" charset="0"/>
              </a:rPr>
              <a:t>arch</a:t>
            </a:r>
          </a:p>
          <a:p>
            <a:pPr>
              <a:lnSpc>
                <a:spcPct val="150000"/>
              </a:lnSpc>
              <a:buFont typeface="Arial" pitchFamily="34" charset="0"/>
              <a:buChar char="•"/>
            </a:pPr>
            <a:r>
              <a:rPr lang="en-US" sz="1600" dirty="0" smtClean="0">
                <a:latin typeface="Arial" pitchFamily="34" charset="0"/>
                <a:cs typeface="Arial" pitchFamily="34" charset="0"/>
              </a:rPr>
              <a:t> </a:t>
            </a:r>
            <a:r>
              <a:rPr lang="en-US" sz="1600" b="1" dirty="0" smtClean="0">
                <a:latin typeface="Arial" pitchFamily="34" charset="0"/>
                <a:cs typeface="Arial" pitchFamily="34" charset="0"/>
              </a:rPr>
              <a:t>The </a:t>
            </a:r>
            <a:r>
              <a:rPr lang="en-US" sz="1600" b="1" dirty="0" smtClean="0">
                <a:latin typeface="Arial" pitchFamily="34" charset="0"/>
                <a:cs typeface="Arial" pitchFamily="34" charset="0"/>
              </a:rPr>
              <a:t>point of ampulla of Vater </a:t>
            </a:r>
            <a:r>
              <a:rPr lang="en-US" sz="1600" dirty="0" smtClean="0">
                <a:latin typeface="Arial" pitchFamily="34" charset="0"/>
                <a:cs typeface="Arial" pitchFamily="34" charset="0"/>
              </a:rPr>
              <a:t>(ampulla hepatopancreatica), where the ductus choledochus meets the duodenum, is located on Desjardins' line, 5 cm above and to the right of the navel.</a:t>
            </a:r>
            <a:endParaRPr lang="en-US" sz="1600" dirty="0">
              <a:latin typeface="Arial" pitchFamily="34" charset="0"/>
              <a:cs typeface="Arial" pitchFamily="34"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1027" y="0"/>
            <a:ext cx="6412174" cy="5955476"/>
          </a:xfrm>
          <a:prstGeom prst="rect">
            <a:avLst/>
          </a:prstGeom>
          <a:noFill/>
        </p:spPr>
        <p:txBody>
          <a:bodyPr wrap="square" rtlCol="0">
            <a:spAutoFit/>
          </a:bodyPr>
          <a:lstStyle/>
          <a:p>
            <a:pPr>
              <a:lnSpc>
                <a:spcPct val="150000"/>
              </a:lnSpc>
            </a:pPr>
            <a:r>
              <a:rPr lang="en" sz="1600" b="1" dirty="0">
                <a:latin typeface="Arial" pitchFamily="34" charset="0"/>
                <a:cs typeface="Arial" pitchFamily="34" charset="0"/>
              </a:rPr>
              <a:t>Acute appendicitis is examined </a:t>
            </a:r>
            <a:r>
              <a:rPr lang="en" sz="1600" b="1" dirty="0" smtClean="0">
                <a:latin typeface="Arial" pitchFamily="34" charset="0"/>
                <a:cs typeface="Arial" pitchFamily="34" charset="0"/>
              </a:rPr>
              <a:t>with the following </a:t>
            </a:r>
            <a:r>
              <a:rPr lang="en" sz="1600" b="1" dirty="0">
                <a:latin typeface="Arial" pitchFamily="34" charset="0"/>
                <a:cs typeface="Arial" pitchFamily="34" charset="0"/>
              </a:rPr>
              <a:t>examinations </a:t>
            </a:r>
            <a:r>
              <a:rPr lang="en" sz="1600" b="1" dirty="0" smtClean="0">
                <a:latin typeface="Arial" pitchFamily="34" charset="0"/>
                <a:cs typeface="Arial" pitchFamily="34" charset="0"/>
              </a:rPr>
              <a:t>:</a:t>
            </a:r>
          </a:p>
          <a:p>
            <a:pPr marL="342900" indent="-342900">
              <a:lnSpc>
                <a:spcPct val="150000"/>
              </a:lnSpc>
              <a:buFont typeface="Arial" pitchFamily="34" charset="0"/>
              <a:buChar char="•"/>
            </a:pPr>
            <a:r>
              <a:rPr lang="en" sz="1400" b="1" dirty="0" err="1" smtClean="0">
                <a:latin typeface="Arial" pitchFamily="34" charset="0"/>
                <a:cs typeface="Arial" pitchFamily="34" charset="0"/>
              </a:rPr>
              <a:t>McBarney </a:t>
            </a:r>
            <a:r>
              <a:rPr lang="en" sz="1400" b="1" dirty="0" smtClean="0">
                <a:latin typeface="Arial" pitchFamily="34" charset="0"/>
                <a:cs typeface="Arial" pitchFamily="34" charset="0"/>
              </a:rPr>
              <a:t>- </a:t>
            </a:r>
            <a:r>
              <a:rPr lang="en" sz="1400" b="1" dirty="0">
                <a:latin typeface="Arial" pitchFamily="34" charset="0"/>
                <a:cs typeface="Arial" pitchFamily="34" charset="0"/>
              </a:rPr>
              <a:t>eva </a:t>
            </a:r>
            <a:r>
              <a:rPr lang="en" sz="1400" b="1" dirty="0" smtClean="0">
                <a:latin typeface="Arial" pitchFamily="34" charset="0"/>
                <a:cs typeface="Arial" pitchFamily="34" charset="0"/>
              </a:rPr>
              <a:t>point </a:t>
            </a:r>
            <a:r>
              <a:rPr lang="en" sz="1400" dirty="0" smtClean="0">
                <a:latin typeface="Arial" pitchFamily="34" charset="0"/>
                <a:cs typeface="Arial" pitchFamily="34" charset="0"/>
              </a:rPr>
              <a:t>- in </a:t>
            </a:r>
            <a:r>
              <a:rPr lang="en" sz="1400" dirty="0">
                <a:latin typeface="Arial" pitchFamily="34" charset="0"/>
                <a:cs typeface="Arial" pitchFamily="34" charset="0"/>
              </a:rPr>
              <a:t>the middle of the line connecting the navel and the right </a:t>
            </a:r>
            <a:r>
              <a:rPr lang="en" sz="1400" dirty="0" err="1">
                <a:latin typeface="Arial" pitchFamily="34" charset="0"/>
                <a:cs typeface="Arial" pitchFamily="34" charset="0"/>
              </a:rPr>
              <a:t>spine</a:t>
            </a:r>
            <a:r>
              <a:rPr lang="en" sz="1400" dirty="0">
                <a:latin typeface="Arial" pitchFamily="34" charset="0"/>
                <a:cs typeface="Arial" pitchFamily="34" charset="0"/>
              </a:rPr>
              <a:t> </a:t>
            </a:r>
            <a:r>
              <a:rPr lang="en" sz="1400" dirty="0" err="1">
                <a:latin typeface="Arial" pitchFamily="34" charset="0"/>
                <a:cs typeface="Arial" pitchFamily="34" charset="0"/>
              </a:rPr>
              <a:t>iliacu </a:t>
            </a:r>
            <a:r>
              <a:rPr lang="en" sz="1400" dirty="0">
                <a:latin typeface="Arial" pitchFamily="34" charset="0"/>
                <a:cs typeface="Arial" pitchFamily="34" charset="0"/>
              </a:rPr>
              <a:t>anterior </a:t>
            </a:r>
            <a:r>
              <a:rPr lang="en" sz="1400" dirty="0" smtClean="0">
                <a:latin typeface="Arial" pitchFamily="34" charset="0"/>
                <a:cs typeface="Arial" pitchFamily="34" charset="0"/>
              </a:rPr>
              <a:t>superior ( </a:t>
            </a:r>
            <a:r>
              <a:rPr lang="en" sz="1400" dirty="0">
                <a:latin typeface="Arial" pitchFamily="34" charset="0"/>
                <a:cs typeface="Arial" pitchFamily="34" charset="0"/>
              </a:rPr>
              <a:t>its </a:t>
            </a:r>
            <a:r>
              <a:rPr lang="en" sz="1400" dirty="0" err="1">
                <a:latin typeface="Arial" pitchFamily="34" charset="0"/>
                <a:cs typeface="Arial" pitchFamily="34" charset="0"/>
              </a:rPr>
              <a:t>soreness </a:t>
            </a:r>
            <a:r>
              <a:rPr lang="en" sz="1400" dirty="0">
                <a:latin typeface="Arial" pitchFamily="34" charset="0"/>
                <a:cs typeface="Arial" pitchFamily="34" charset="0"/>
              </a:rPr>
              <a:t>during </a:t>
            </a:r>
            <a:r>
              <a:rPr lang="en" sz="1400" dirty="0" err="1">
                <a:latin typeface="Arial" pitchFamily="34" charset="0"/>
                <a:cs typeface="Arial" pitchFamily="34" charset="0"/>
              </a:rPr>
              <a:t>palpation </a:t>
            </a:r>
            <a:r>
              <a:rPr lang="en" sz="1400" dirty="0">
                <a:latin typeface="Arial" pitchFamily="34" charset="0"/>
                <a:cs typeface="Arial" pitchFamily="34" charset="0"/>
              </a:rPr>
              <a:t>)</a:t>
            </a:r>
          </a:p>
          <a:p>
            <a:pPr marL="342900" indent="-342900">
              <a:lnSpc>
                <a:spcPct val="150000"/>
              </a:lnSpc>
              <a:buFont typeface="Arial" pitchFamily="34" charset="0"/>
              <a:buChar char="•"/>
            </a:pPr>
            <a:r>
              <a:rPr lang="en" sz="1400" b="1" dirty="0" err="1" smtClean="0">
                <a:latin typeface="Arial" pitchFamily="34" charset="0"/>
                <a:cs typeface="Arial" pitchFamily="34" charset="0"/>
              </a:rPr>
              <a:t>Chain </a:t>
            </a:r>
            <a:r>
              <a:rPr lang="en" sz="1400" b="1" dirty="0" smtClean="0">
                <a:latin typeface="Arial" pitchFamily="34" charset="0"/>
                <a:cs typeface="Arial" pitchFamily="34" charset="0"/>
              </a:rPr>
              <a:t>point </a:t>
            </a:r>
            <a:r>
              <a:rPr lang="en" sz="1400" dirty="0" smtClean="0">
                <a:latin typeface="Arial" pitchFamily="34" charset="0"/>
                <a:cs typeface="Arial" pitchFamily="34" charset="0"/>
              </a:rPr>
              <a:t>- junction of the outer third </a:t>
            </a:r>
            <a:r>
              <a:rPr lang="en" sz="1400" dirty="0">
                <a:latin typeface="Arial" pitchFamily="34" charset="0"/>
                <a:cs typeface="Arial" pitchFamily="34" charset="0"/>
              </a:rPr>
              <a:t>and the middle </a:t>
            </a:r>
            <a:r>
              <a:rPr lang="en" sz="1400" dirty="0" smtClean="0">
                <a:latin typeface="Arial" pitchFamily="34" charset="0"/>
                <a:cs typeface="Arial" pitchFamily="34" charset="0"/>
              </a:rPr>
              <a:t>third of </a:t>
            </a:r>
            <a:r>
              <a:rPr lang="en" sz="1400" dirty="0" err="1">
                <a:latin typeface="Arial" pitchFamily="34" charset="0"/>
                <a:cs typeface="Arial" pitchFamily="34" charset="0"/>
              </a:rPr>
              <a:t>the bispinal </a:t>
            </a:r>
            <a:r>
              <a:rPr lang="en" sz="1400" dirty="0">
                <a:latin typeface="Arial" pitchFamily="34" charset="0"/>
                <a:cs typeface="Arial" pitchFamily="34" charset="0"/>
              </a:rPr>
              <a:t>line on the right </a:t>
            </a:r>
            <a:r>
              <a:rPr lang="en" sz="1400" dirty="0" smtClean="0">
                <a:latin typeface="Arial" pitchFamily="34" charset="0"/>
                <a:cs typeface="Arial" pitchFamily="34" charset="0"/>
              </a:rPr>
              <a:t>side</a:t>
            </a:r>
            <a:endParaRPr lang="sr-Cyrl-RS" sz="1400" dirty="0">
              <a:latin typeface="Arial" pitchFamily="34" charset="0"/>
              <a:cs typeface="Arial" pitchFamily="34" charset="0"/>
            </a:endParaRPr>
          </a:p>
          <a:p>
            <a:pPr marL="342900" indent="-342900">
              <a:lnSpc>
                <a:spcPct val="150000"/>
              </a:lnSpc>
              <a:buFont typeface="Arial" pitchFamily="34" charset="0"/>
              <a:buChar char="•"/>
            </a:pPr>
            <a:r>
              <a:rPr lang="en" sz="1400" b="1" dirty="0" err="1" smtClean="0">
                <a:latin typeface="Arial" pitchFamily="34" charset="0"/>
                <a:cs typeface="Arial" pitchFamily="34" charset="0"/>
              </a:rPr>
              <a:t>Rovsing </a:t>
            </a:r>
            <a:r>
              <a:rPr lang="en" sz="1400" b="1" dirty="0" smtClean="0">
                <a:latin typeface="Arial" pitchFamily="34" charset="0"/>
                <a:cs typeface="Arial" pitchFamily="34" charset="0"/>
              </a:rPr>
              <a:t>'s </a:t>
            </a:r>
            <a:r>
              <a:rPr lang="en" sz="1400" b="1" dirty="0">
                <a:latin typeface="Arial" pitchFamily="34" charset="0"/>
                <a:cs typeface="Arial" pitchFamily="34" charset="0"/>
              </a:rPr>
              <a:t>sign </a:t>
            </a:r>
            <a:r>
              <a:rPr lang="en" sz="1400" dirty="0">
                <a:latin typeface="Arial" pitchFamily="34" charset="0"/>
                <a:cs typeface="Arial" pitchFamily="34" charset="0"/>
              </a:rPr>
              <a:t>- deeply </a:t>
            </a:r>
            <a:r>
              <a:rPr lang="en" sz="1400" dirty="0" err="1">
                <a:latin typeface="Arial" pitchFamily="34" charset="0"/>
                <a:cs typeface="Arial" pitchFamily="34" charset="0"/>
              </a:rPr>
              <a:t>palpate </a:t>
            </a:r>
            <a:r>
              <a:rPr lang="en" sz="1400" dirty="0">
                <a:latin typeface="Arial" pitchFamily="34" charset="0"/>
                <a:cs typeface="Arial" pitchFamily="34" charset="0"/>
              </a:rPr>
              <a:t>the left </a:t>
            </a:r>
            <a:r>
              <a:rPr lang="en" sz="1400" dirty="0" err="1" smtClean="0">
                <a:latin typeface="Arial" pitchFamily="34" charset="0"/>
                <a:cs typeface="Arial" pitchFamily="34" charset="0"/>
              </a:rPr>
              <a:t>iliac</a:t>
            </a:r>
            <a:r>
              <a:rPr lang="en" sz="1400" dirty="0" smtClean="0">
                <a:latin typeface="Arial" pitchFamily="34" charset="0"/>
                <a:cs typeface="Arial" pitchFamily="34" charset="0"/>
              </a:rPr>
              <a:t> region and suddenly let go, then pain </a:t>
            </a:r>
            <a:r>
              <a:rPr lang="en" sz="1400" dirty="0">
                <a:latin typeface="Arial" pitchFamily="34" charset="0"/>
                <a:cs typeface="Arial" pitchFamily="34" charset="0"/>
              </a:rPr>
              <a:t>occurs in the right </a:t>
            </a:r>
            <a:r>
              <a:rPr lang="en" sz="1400" dirty="0" err="1" smtClean="0">
                <a:latin typeface="Arial" pitchFamily="34" charset="0"/>
                <a:cs typeface="Arial" pitchFamily="34" charset="0"/>
              </a:rPr>
              <a:t>iliac </a:t>
            </a:r>
            <a:r>
              <a:rPr lang="en" sz="1400" dirty="0" smtClean="0">
                <a:latin typeface="Arial" pitchFamily="34" charset="0"/>
                <a:cs typeface="Arial" pitchFamily="34" charset="0"/>
              </a:rPr>
              <a:t>region</a:t>
            </a:r>
            <a:endParaRPr lang="sr-Cyrl-RS" sz="1400" dirty="0">
              <a:latin typeface="Arial" pitchFamily="34" charset="0"/>
              <a:cs typeface="Arial" pitchFamily="34" charset="0"/>
            </a:endParaRPr>
          </a:p>
          <a:p>
            <a:pPr marL="342900" indent="-342900">
              <a:lnSpc>
                <a:spcPct val="150000"/>
              </a:lnSpc>
              <a:buFont typeface="Arial" pitchFamily="34" charset="0"/>
              <a:buChar char="•"/>
            </a:pPr>
            <a:r>
              <a:rPr lang="en" sz="1400" b="1" dirty="0" err="1" smtClean="0">
                <a:latin typeface="Arial" pitchFamily="34" charset="0"/>
                <a:cs typeface="Arial" pitchFamily="34" charset="0"/>
              </a:rPr>
              <a:t>Blumbergo </a:t>
            </a:r>
            <a:r>
              <a:rPr lang="en" sz="1400" b="1" dirty="0" smtClean="0">
                <a:latin typeface="Arial" pitchFamily="34" charset="0"/>
                <a:cs typeface="Arial" pitchFamily="34" charset="0"/>
              </a:rPr>
              <a:t>v </a:t>
            </a:r>
            <a:r>
              <a:rPr lang="en" sz="1400" b="1" dirty="0">
                <a:latin typeface="Arial" pitchFamily="34" charset="0"/>
                <a:cs typeface="Arial" pitchFamily="34" charset="0"/>
              </a:rPr>
              <a:t>sign </a:t>
            </a:r>
            <a:r>
              <a:rPr lang="en" sz="1400" dirty="0">
                <a:latin typeface="Arial" pitchFamily="34" charset="0"/>
                <a:cs typeface="Arial" pitchFamily="34" charset="0"/>
              </a:rPr>
              <a:t>- deep </a:t>
            </a:r>
            <a:r>
              <a:rPr lang="en" sz="1400" dirty="0" err="1">
                <a:latin typeface="Arial" pitchFamily="34" charset="0"/>
                <a:cs typeface="Arial" pitchFamily="34" charset="0"/>
              </a:rPr>
              <a:t>palpation </a:t>
            </a:r>
            <a:r>
              <a:rPr lang="en" sz="1400" dirty="0">
                <a:latin typeface="Arial" pitchFamily="34" charset="0"/>
                <a:cs typeface="Arial" pitchFamily="34" charset="0"/>
              </a:rPr>
              <a:t>of the right </a:t>
            </a:r>
            <a:r>
              <a:rPr lang="en" sz="1400" dirty="0" err="1" smtClean="0">
                <a:latin typeface="Arial" pitchFamily="34" charset="0"/>
                <a:cs typeface="Arial" pitchFamily="34" charset="0"/>
              </a:rPr>
              <a:t>iliac</a:t>
            </a:r>
            <a:r>
              <a:rPr lang="en" sz="1400" dirty="0" smtClean="0">
                <a:latin typeface="Arial" pitchFamily="34" charset="0"/>
                <a:cs typeface="Arial" pitchFamily="34" charset="0"/>
              </a:rPr>
              <a:t> </a:t>
            </a:r>
            <a:r>
              <a:rPr lang="en" sz="1400" dirty="0">
                <a:latin typeface="Arial" pitchFamily="34" charset="0"/>
                <a:cs typeface="Arial" pitchFamily="34" charset="0"/>
              </a:rPr>
              <a:t>region </a:t>
            </a:r>
            <a:r>
              <a:rPr lang="en" sz="1400" dirty="0" smtClean="0">
                <a:latin typeface="Arial" pitchFamily="34" charset="0"/>
                <a:cs typeface="Arial" pitchFamily="34" charset="0"/>
              </a:rPr>
              <a:t>, then </a:t>
            </a:r>
            <a:r>
              <a:rPr lang="en" sz="1400" dirty="0">
                <a:latin typeface="Arial" pitchFamily="34" charset="0"/>
                <a:cs typeface="Arial" pitchFamily="34" charset="0"/>
              </a:rPr>
              <a:t>suddenly </a:t>
            </a:r>
            <a:r>
              <a:rPr lang="en" sz="1400" dirty="0" smtClean="0">
                <a:latin typeface="Arial" pitchFamily="34" charset="0"/>
                <a:cs typeface="Arial" pitchFamily="34" charset="0"/>
              </a:rPr>
              <a:t>let go, the pain </a:t>
            </a:r>
            <a:r>
              <a:rPr lang="en" sz="1400" dirty="0">
                <a:latin typeface="Arial" pitchFamily="34" charset="0"/>
                <a:cs typeface="Arial" pitchFamily="34" charset="0"/>
              </a:rPr>
              <a:t>occurs in the right </a:t>
            </a:r>
            <a:r>
              <a:rPr lang="en" sz="1400" dirty="0" err="1" smtClean="0">
                <a:latin typeface="Arial" pitchFamily="34" charset="0"/>
                <a:cs typeface="Arial" pitchFamily="34" charset="0"/>
              </a:rPr>
              <a:t>iliac </a:t>
            </a:r>
            <a:r>
              <a:rPr lang="en" sz="1400" dirty="0" smtClean="0">
                <a:latin typeface="Arial" pitchFamily="34" charset="0"/>
                <a:cs typeface="Arial" pitchFamily="34" charset="0"/>
              </a:rPr>
              <a:t>region</a:t>
            </a:r>
            <a:endParaRPr lang="sr-Cyrl-RS" sz="1400" dirty="0">
              <a:latin typeface="Arial" pitchFamily="34" charset="0"/>
              <a:cs typeface="Arial" pitchFamily="34" charset="0"/>
            </a:endParaRPr>
          </a:p>
          <a:p>
            <a:pPr marL="342900" indent="-342900">
              <a:lnSpc>
                <a:spcPct val="150000"/>
              </a:lnSpc>
              <a:buFont typeface="Arial" pitchFamily="34" charset="0"/>
              <a:buChar char="•"/>
            </a:pPr>
            <a:r>
              <a:rPr lang="en" sz="1400" b="1" dirty="0" err="1" smtClean="0">
                <a:latin typeface="Arial" pitchFamily="34" charset="0"/>
                <a:cs typeface="Arial" pitchFamily="34" charset="0"/>
              </a:rPr>
              <a:t>Psoas </a:t>
            </a:r>
            <a:r>
              <a:rPr lang="en" sz="1400" b="1" dirty="0" smtClean="0">
                <a:latin typeface="Arial" pitchFamily="34" charset="0"/>
                <a:cs typeface="Arial" pitchFamily="34" charset="0"/>
              </a:rPr>
              <a:t>sign </a:t>
            </a:r>
            <a:r>
              <a:rPr lang="en" sz="1400" dirty="0" smtClean="0">
                <a:latin typeface="Arial" pitchFamily="34" charset="0"/>
                <a:cs typeface="Arial" pitchFamily="34" charset="0"/>
              </a:rPr>
              <a:t>- the doctor </a:t>
            </a:r>
            <a:r>
              <a:rPr lang="en" sz="1400" dirty="0">
                <a:latin typeface="Arial" pitchFamily="34" charset="0"/>
                <a:cs typeface="Arial" pitchFamily="34" charset="0"/>
              </a:rPr>
              <a:t>places his right hand on the thigh above the knee </a:t>
            </a:r>
            <a:r>
              <a:rPr lang="en" sz="1400" dirty="0" smtClean="0">
                <a:latin typeface="Arial" pitchFamily="34" charset="0"/>
                <a:cs typeface="Arial" pitchFamily="34" charset="0"/>
              </a:rPr>
              <a:t>, tells the patient to raise his leg </a:t>
            </a:r>
            <a:r>
              <a:rPr lang="en" sz="1400" dirty="0">
                <a:latin typeface="Arial" pitchFamily="34" charset="0"/>
                <a:cs typeface="Arial" pitchFamily="34" charset="0"/>
              </a:rPr>
              <a:t>against the doctor's resistance </a:t>
            </a:r>
            <a:r>
              <a:rPr lang="en" sz="1400" dirty="0" smtClean="0">
                <a:latin typeface="Arial" pitchFamily="34" charset="0"/>
                <a:cs typeface="Arial" pitchFamily="34" charset="0"/>
              </a:rPr>
              <a:t>, </a:t>
            </a:r>
            <a:r>
              <a:rPr lang="en" sz="1400" dirty="0">
                <a:latin typeface="Arial" pitchFamily="34" charset="0"/>
                <a:cs typeface="Arial" pitchFamily="34" charset="0"/>
              </a:rPr>
              <a:t>pain will occur due to irritation </a:t>
            </a:r>
            <a:r>
              <a:rPr lang="en" sz="1400" dirty="0" err="1">
                <a:latin typeface="Arial" pitchFamily="34" charset="0"/>
                <a:cs typeface="Arial" pitchFamily="34" charset="0"/>
              </a:rPr>
              <a:t>of the psoas muscle by an </a:t>
            </a:r>
            <a:r>
              <a:rPr lang="en" sz="1400" dirty="0">
                <a:latin typeface="Arial" pitchFamily="34" charset="0"/>
                <a:cs typeface="Arial" pitchFamily="34" charset="0"/>
              </a:rPr>
              <a:t>inflamed </a:t>
            </a:r>
            <a:r>
              <a:rPr lang="en" sz="1400" dirty="0" smtClean="0">
                <a:latin typeface="Arial" pitchFamily="34" charset="0"/>
                <a:cs typeface="Arial" pitchFamily="34" charset="0"/>
              </a:rPr>
              <a:t>appendix</a:t>
            </a:r>
            <a:endParaRPr lang="sr-Cyrl-RS" sz="1400" dirty="0">
              <a:latin typeface="Arial" pitchFamily="34" charset="0"/>
              <a:cs typeface="Arial" pitchFamily="34" charset="0"/>
            </a:endParaRPr>
          </a:p>
          <a:p>
            <a:pPr marL="342900" indent="-342900">
              <a:lnSpc>
                <a:spcPct val="150000"/>
              </a:lnSpc>
              <a:buFont typeface="Arial" pitchFamily="34" charset="0"/>
              <a:buChar char="•"/>
            </a:pPr>
            <a:r>
              <a:rPr lang="en" sz="1400" b="1" dirty="0" err="1" smtClean="0">
                <a:latin typeface="Arial" pitchFamily="34" charset="0"/>
                <a:cs typeface="Arial" pitchFamily="34" charset="0"/>
              </a:rPr>
              <a:t>Obturator </a:t>
            </a:r>
            <a:r>
              <a:rPr lang="en" sz="1400" b="1" dirty="0" smtClean="0">
                <a:latin typeface="Arial" pitchFamily="34" charset="0"/>
                <a:cs typeface="Arial" pitchFamily="34" charset="0"/>
              </a:rPr>
              <a:t>sign </a:t>
            </a:r>
            <a:r>
              <a:rPr lang="en" sz="1400" dirty="0" smtClean="0">
                <a:latin typeface="Arial" pitchFamily="34" charset="0"/>
                <a:cs typeface="Arial" pitchFamily="34" charset="0"/>
              </a:rPr>
              <a:t>- the doctor </a:t>
            </a:r>
            <a:r>
              <a:rPr lang="en" sz="1400" dirty="0" err="1">
                <a:latin typeface="Arial" pitchFamily="34" charset="0"/>
                <a:cs typeface="Arial" pitchFamily="34" charset="0"/>
              </a:rPr>
              <a:t>flexes </a:t>
            </a:r>
            <a:r>
              <a:rPr lang="en" sz="1400" dirty="0">
                <a:latin typeface="Arial" pitchFamily="34" charset="0"/>
                <a:cs typeface="Arial" pitchFamily="34" charset="0"/>
              </a:rPr>
              <a:t>the patient's leg at the knee and hip and then rotates it </a:t>
            </a:r>
            <a:r>
              <a:rPr lang="en" sz="1400" dirty="0" smtClean="0">
                <a:latin typeface="Arial" pitchFamily="34" charset="0"/>
                <a:cs typeface="Arial" pitchFamily="34" charset="0"/>
              </a:rPr>
              <a:t>inwards, </a:t>
            </a:r>
            <a:r>
              <a:rPr lang="en" sz="1400" dirty="0">
                <a:latin typeface="Arial" pitchFamily="34" charset="0"/>
                <a:cs typeface="Arial" pitchFamily="34" charset="0"/>
              </a:rPr>
              <a:t>pain will occur due to irritation </a:t>
            </a:r>
            <a:r>
              <a:rPr lang="en" sz="1400" dirty="0" err="1">
                <a:latin typeface="Arial" pitchFamily="34" charset="0"/>
                <a:cs typeface="Arial" pitchFamily="34" charset="0"/>
              </a:rPr>
              <a:t>of the obturator muscle by an </a:t>
            </a:r>
            <a:r>
              <a:rPr lang="en" sz="1400" dirty="0">
                <a:latin typeface="Arial" pitchFamily="34" charset="0"/>
                <a:cs typeface="Arial" pitchFamily="34" charset="0"/>
              </a:rPr>
              <a:t>inflamed </a:t>
            </a:r>
            <a:r>
              <a:rPr lang="en" sz="1400" dirty="0" smtClean="0">
                <a:latin typeface="Arial" pitchFamily="34" charset="0"/>
                <a:cs typeface="Arial" pitchFamily="34" charset="0"/>
              </a:rPr>
              <a:t>appendix</a:t>
            </a:r>
            <a:endParaRPr lang="sr-Cyrl-RS" sz="1400" dirty="0">
              <a:latin typeface="Arial" pitchFamily="34" charset="0"/>
              <a:cs typeface="Arial" pitchFamily="34" charset="0"/>
            </a:endParaRPr>
          </a:p>
          <a:p>
            <a:pPr marL="342900" indent="-342900">
              <a:lnSpc>
                <a:spcPct val="150000"/>
              </a:lnSpc>
              <a:buFont typeface="Arial" pitchFamily="34" charset="0"/>
              <a:buChar char="•"/>
            </a:pPr>
            <a:r>
              <a:rPr lang="en" sz="1400" b="1" dirty="0" smtClean="0">
                <a:latin typeface="Arial" pitchFamily="34" charset="0"/>
                <a:cs typeface="Arial" pitchFamily="34" charset="0"/>
              </a:rPr>
              <a:t>Skin </a:t>
            </a:r>
            <a:r>
              <a:rPr lang="en" sz="1400" b="1" dirty="0">
                <a:latin typeface="Arial" pitchFamily="34" charset="0"/>
                <a:cs typeface="Arial" pitchFamily="34" charset="0"/>
              </a:rPr>
              <a:t>hypersensitivity test </a:t>
            </a:r>
            <a:r>
              <a:rPr lang="en" sz="1400" dirty="0">
                <a:latin typeface="Arial" pitchFamily="34" charset="0"/>
                <a:cs typeface="Arial" pitchFamily="34" charset="0"/>
              </a:rPr>
              <a:t>- at several </a:t>
            </a:r>
            <a:r>
              <a:rPr lang="en" sz="1400" dirty="0" smtClean="0">
                <a:latin typeface="Arial" pitchFamily="34" charset="0"/>
                <a:cs typeface="Arial" pitchFamily="34" charset="0"/>
              </a:rPr>
              <a:t>points </a:t>
            </a:r>
            <a:r>
              <a:rPr lang="en" sz="1400" dirty="0">
                <a:latin typeface="Arial" pitchFamily="34" charset="0"/>
                <a:cs typeface="Arial" pitchFamily="34" charset="0"/>
              </a:rPr>
              <a:t>low in the abdomen, a fold of </a:t>
            </a:r>
            <a:r>
              <a:rPr lang="en" sz="1400" dirty="0" smtClean="0">
                <a:latin typeface="Arial" pitchFamily="34" charset="0"/>
                <a:cs typeface="Arial" pitchFamily="34" charset="0"/>
              </a:rPr>
              <a:t>skin should be raised with the doctor's </a:t>
            </a:r>
            <a:r>
              <a:rPr lang="en" sz="1400" dirty="0">
                <a:latin typeface="Arial" pitchFamily="34" charset="0"/>
                <a:cs typeface="Arial" pitchFamily="34" charset="0"/>
              </a:rPr>
              <a:t>thumb and </a:t>
            </a:r>
            <a:r>
              <a:rPr lang="en" sz="1400" dirty="0" smtClean="0">
                <a:latin typeface="Arial" pitchFamily="34" charset="0"/>
                <a:cs typeface="Arial" pitchFamily="34" charset="0"/>
              </a:rPr>
              <a:t>forefinger </a:t>
            </a:r>
            <a:r>
              <a:rPr lang="en" sz="1400" dirty="0">
                <a:latin typeface="Arial" pitchFamily="34" charset="0"/>
                <a:cs typeface="Arial" pitchFamily="34" charset="0"/>
              </a:rPr>
              <a:t>- pain occurs in the right </a:t>
            </a:r>
            <a:r>
              <a:rPr lang="en" sz="1400" dirty="0" smtClean="0">
                <a:latin typeface="Arial" pitchFamily="34" charset="0"/>
                <a:cs typeface="Arial" pitchFamily="34" charset="0"/>
              </a:rPr>
              <a:t>quadrant</a:t>
            </a:r>
            <a:endParaRPr lang="sr-Cyrl-RS" sz="1400" dirty="0">
              <a:latin typeface="Arial" pitchFamily="34" charset="0"/>
              <a:cs typeface="Arial" pitchFamily="34" charset="0"/>
            </a:endParaRPr>
          </a:p>
        </p:txBody>
      </p:sp>
      <p:pic>
        <p:nvPicPr>
          <p:cNvPr id="3" name="Picture 2" descr="http://www.vasezdravlje.com/izdanje/image_raw/686/large/"/>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00800" y="152400"/>
            <a:ext cx="2590800" cy="2971800"/>
          </a:xfrm>
          <a:prstGeom prst="rect">
            <a:avLst/>
          </a:prstGeom>
          <a:noFill/>
          <a:ln>
            <a:noFill/>
          </a:ln>
        </p:spPr>
      </p:pic>
      <p:sp>
        <p:nvSpPr>
          <p:cNvPr id="4" name="Rectangle 3"/>
          <p:cNvSpPr/>
          <p:nvPr/>
        </p:nvSpPr>
        <p:spPr>
          <a:xfrm>
            <a:off x="7010400" y="2590800"/>
            <a:ext cx="1981200" cy="76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400" b="1" dirty="0" err="1">
                <a:solidFill>
                  <a:schemeClr val="tx1"/>
                </a:solidFill>
                <a:latin typeface="Arial" pitchFamily="34" charset="0"/>
                <a:cs typeface="Arial" pitchFamily="34" charset="0"/>
              </a:rPr>
              <a:t>McBarney </a:t>
            </a:r>
            <a:r>
              <a:rPr lang="en" sz="1400" b="1" dirty="0">
                <a:solidFill>
                  <a:schemeClr val="tx1"/>
                </a:solidFill>
                <a:latin typeface="Arial" pitchFamily="34" charset="0"/>
                <a:cs typeface="Arial" pitchFamily="34" charset="0"/>
              </a:rPr>
              <a:t>- Eva </a:t>
            </a:r>
            <a:r>
              <a:rPr lang="en" sz="1400" b="1" dirty="0" smtClean="0">
                <a:solidFill>
                  <a:schemeClr val="tx1"/>
                </a:solidFill>
                <a:latin typeface="Arial" pitchFamily="34" charset="0"/>
                <a:cs typeface="Arial" pitchFamily="34" charset="0"/>
              </a:rPr>
              <a:t>and </a:t>
            </a:r>
            <a:r>
              <a:rPr lang="en" sz="1400" b="1" dirty="0" err="1">
                <a:solidFill>
                  <a:schemeClr val="tx1"/>
                </a:solidFill>
                <a:latin typeface="Arial" pitchFamily="34" charset="0"/>
                <a:cs typeface="Arial" pitchFamily="34" charset="0"/>
              </a:rPr>
              <a:t>Lancova</a:t>
            </a:r>
            <a:r>
              <a:rPr lang="en" sz="1400" b="1" dirty="0">
                <a:solidFill>
                  <a:schemeClr val="tx1"/>
                </a:solidFill>
                <a:latin typeface="Arial" pitchFamily="34" charset="0"/>
                <a:cs typeface="Arial" pitchFamily="34" charset="0"/>
              </a:rPr>
              <a:t> </a:t>
            </a:r>
            <a:r>
              <a:rPr lang="en" sz="1400" b="1" dirty="0" smtClean="0">
                <a:solidFill>
                  <a:schemeClr val="tx1"/>
                </a:solidFill>
                <a:latin typeface="Arial" pitchFamily="34" charset="0"/>
                <a:cs typeface="Arial" pitchFamily="34" charset="0"/>
              </a:rPr>
              <a:t>point</a:t>
            </a:r>
            <a:endParaRPr lang="sr-Cyrl-RS" sz="1400" dirty="0">
              <a:solidFill>
                <a:schemeClr val="tx1"/>
              </a:solidFill>
            </a:endParaRPr>
          </a:p>
        </p:txBody>
      </p:sp>
    </p:spTree>
    <p:extLst>
      <p:ext uri="{BB962C8B-B14F-4D97-AF65-F5344CB8AC3E}">
        <p14:creationId xmlns="" xmlns:p14="http://schemas.microsoft.com/office/powerpoint/2010/main" val="413729123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152400"/>
            <a:ext cx="8763000" cy="6001643"/>
          </a:xfrm>
          <a:prstGeom prst="rect">
            <a:avLst/>
          </a:prstGeom>
          <a:noFill/>
        </p:spPr>
        <p:txBody>
          <a:bodyPr wrap="square" rtlCol="0">
            <a:spAutoFit/>
          </a:bodyPr>
          <a:lstStyle/>
          <a:p>
            <a:pPr>
              <a:lnSpc>
                <a:spcPct val="150000"/>
              </a:lnSpc>
            </a:pPr>
            <a:r>
              <a:rPr lang="en" sz="1600" b="1" dirty="0" smtClean="0">
                <a:latin typeface="Arial" pitchFamily="34" charset="0"/>
                <a:cs typeface="Arial" pitchFamily="34" charset="0"/>
              </a:rPr>
              <a:t>EXAMINATION OF THE ANORECTAL REGION</a:t>
            </a:r>
          </a:p>
          <a:p>
            <a:pPr marL="285750" indent="-285750">
              <a:lnSpc>
                <a:spcPct val="150000"/>
              </a:lnSpc>
              <a:buFont typeface="Arial" pitchFamily="34" charset="0"/>
              <a:buChar char="•"/>
            </a:pPr>
            <a:r>
              <a:rPr lang="en" sz="1600" dirty="0" smtClean="0">
                <a:latin typeface="Arial" pitchFamily="34" charset="0"/>
                <a:cs typeface="Arial" pitchFamily="34" charset="0"/>
              </a:rPr>
              <a:t>Mandatory addition to </a:t>
            </a:r>
            <a:r>
              <a:rPr lang="en" sz="1600" dirty="0" err="1" smtClean="0">
                <a:latin typeface="Arial" pitchFamily="34" charset="0"/>
                <a:cs typeface="Arial" pitchFamily="34" charset="0"/>
              </a:rPr>
              <a:t>palpation </a:t>
            </a:r>
            <a:r>
              <a:rPr lang="en" sz="1600" dirty="0" smtClean="0">
                <a:latin typeface="Arial" pitchFamily="34" charset="0"/>
                <a:cs typeface="Arial" pitchFamily="34" charset="0"/>
              </a:rPr>
              <a:t>of the abdomen</a:t>
            </a:r>
          </a:p>
          <a:p>
            <a:pPr marL="285750" indent="-285750">
              <a:lnSpc>
                <a:spcPct val="150000"/>
              </a:lnSpc>
              <a:buFont typeface="Arial" pitchFamily="34" charset="0"/>
              <a:buChar char="•"/>
            </a:pPr>
            <a:r>
              <a:rPr lang="en" sz="1600" dirty="0" smtClean="0">
                <a:latin typeface="Arial" pitchFamily="34" charset="0"/>
                <a:cs typeface="Arial" pitchFamily="34" charset="0"/>
              </a:rPr>
              <a:t>Omission </a:t>
            </a:r>
            <a:r>
              <a:rPr lang="en" sz="1600" dirty="0">
                <a:latin typeface="Arial" pitchFamily="34" charset="0"/>
                <a:cs typeface="Arial" pitchFamily="34" charset="0"/>
              </a:rPr>
              <a:t>of </a:t>
            </a:r>
            <a:r>
              <a:rPr lang="en" sz="1600" dirty="0" smtClean="0">
                <a:latin typeface="Arial" pitchFamily="34" charset="0"/>
                <a:cs typeface="Arial" pitchFamily="34" charset="0"/>
              </a:rPr>
              <a:t>a rectal examination was a frequent cause of regret. If you haven't put your finger in your rectum, you've put your foot in it " Hamilton Bailey (1953)</a:t>
            </a:r>
          </a:p>
          <a:p>
            <a:pPr>
              <a:lnSpc>
                <a:spcPct val="150000"/>
              </a:lnSpc>
            </a:pPr>
            <a:r>
              <a:rPr lang="en" sz="1600" b="1" dirty="0" smtClean="0">
                <a:latin typeface="Arial" pitchFamily="34" charset="0"/>
                <a:cs typeface="Arial" pitchFamily="34" charset="0"/>
              </a:rPr>
              <a:t>Inspection of </a:t>
            </a:r>
            <a:r>
              <a:rPr lang="en" sz="1600" b="1" dirty="0" err="1" smtClean="0">
                <a:latin typeface="Arial" pitchFamily="34" charset="0"/>
                <a:cs typeface="Arial" pitchFamily="34" charset="0"/>
              </a:rPr>
              <a:t>the perianal </a:t>
            </a:r>
            <a:r>
              <a:rPr lang="en" sz="1600" b="1" dirty="0" smtClean="0">
                <a:latin typeface="Arial" pitchFamily="34" charset="0"/>
                <a:cs typeface="Arial" pitchFamily="34" charset="0"/>
              </a:rPr>
              <a:t>region </a:t>
            </a:r>
            <a:r>
              <a:rPr lang="en" sz="1600" dirty="0" smtClean="0">
                <a:latin typeface="Arial" pitchFamily="34" charset="0"/>
                <a:cs typeface="Arial" pitchFamily="34" charset="0"/>
              </a:rPr>
              <a:t>- presence of red, painful, </a:t>
            </a:r>
            <a:r>
              <a:rPr lang="en" sz="1600" dirty="0" err="1" smtClean="0">
                <a:latin typeface="Arial" pitchFamily="34" charset="0"/>
                <a:cs typeface="Arial" pitchFamily="34" charset="0"/>
              </a:rPr>
              <a:t>plaque</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induration </a:t>
            </a:r>
            <a:r>
              <a:rPr lang="en" sz="1600" dirty="0" smtClean="0">
                <a:latin typeface="Arial" pitchFamily="34" charset="0"/>
                <a:cs typeface="Arial" pitchFamily="34" charset="0"/>
              </a:rPr>
              <a:t>on the side of </a:t>
            </a:r>
            <a:r>
              <a:rPr lang="en" sz="1600" dirty="0" err="1" smtClean="0">
                <a:latin typeface="Arial" pitchFamily="34" charset="0"/>
                <a:cs typeface="Arial" pitchFamily="34" charset="0"/>
              </a:rPr>
              <a:t>the peritoneum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perianal </a:t>
            </a:r>
            <a:r>
              <a:rPr lang="en" sz="1600" dirty="0" smtClean="0">
                <a:latin typeface="Arial" pitchFamily="34" charset="0"/>
                <a:cs typeface="Arial" pitchFamily="34" charset="0"/>
              </a:rPr>
              <a:t>abscess), the existence of one or more point openings around </a:t>
            </a:r>
            <a:r>
              <a:rPr lang="en" sz="1600" dirty="0" err="1" smtClean="0">
                <a:latin typeface="Arial" pitchFamily="34" charset="0"/>
                <a:cs typeface="Arial" pitchFamily="34" charset="0"/>
              </a:rPr>
              <a:t>the anus </a:t>
            </a:r>
            <a:r>
              <a:rPr lang="en" sz="1600" dirty="0" smtClean="0">
                <a:latin typeface="Arial" pitchFamily="34" charset="0"/>
                <a:cs typeface="Arial" pitchFamily="34" charset="0"/>
              </a:rPr>
              <a:t>, from which an unpleasant-smelling secretion flows ( </a:t>
            </a:r>
            <a:r>
              <a:rPr lang="en" sz="1600" dirty="0" err="1" smtClean="0">
                <a:latin typeface="Arial" pitchFamily="34" charset="0"/>
                <a:cs typeface="Arial" pitchFamily="34" charset="0"/>
              </a:rPr>
              <a:t>perianal </a:t>
            </a:r>
            <a:r>
              <a:rPr lang="en" sz="1600" dirty="0" smtClean="0">
                <a:latin typeface="Arial" pitchFamily="34" charset="0"/>
                <a:cs typeface="Arial" pitchFamily="34" charset="0"/>
              </a:rPr>
              <a:t>fistula), </a:t>
            </a:r>
            <a:r>
              <a:rPr lang="en" sz="1600" dirty="0" err="1" smtClean="0">
                <a:latin typeface="Arial" pitchFamily="34" charset="0"/>
                <a:cs typeface="Arial" pitchFamily="34" charset="0"/>
              </a:rPr>
              <a:t>fistulous </a:t>
            </a:r>
            <a:r>
              <a:rPr lang="en" sz="1600" dirty="0" smtClean="0">
                <a:latin typeface="Arial" pitchFamily="34" charset="0"/>
                <a:cs typeface="Arial" pitchFamily="34" charset="0"/>
              </a:rPr>
              <a:t>opening near </a:t>
            </a:r>
            <a:r>
              <a:rPr lang="en" sz="1600" dirty="0" err="1" smtClean="0">
                <a:latin typeface="Arial" pitchFamily="34" charset="0"/>
                <a:cs typeface="Arial" pitchFamily="34" charset="0"/>
              </a:rPr>
              <a:t>the coccygeal </a:t>
            </a:r>
            <a:r>
              <a:rPr lang="en" sz="1600" dirty="0" smtClean="0">
                <a:latin typeface="Arial" pitchFamily="34" charset="0"/>
                <a:cs typeface="Arial" pitchFamily="34" charset="0"/>
              </a:rPr>
              <a:t>bone ( </a:t>
            </a:r>
            <a:r>
              <a:rPr lang="en" sz="1600" dirty="0" err="1" smtClean="0">
                <a:latin typeface="Arial" pitchFamily="34" charset="0"/>
                <a:cs typeface="Arial" pitchFamily="34" charset="0"/>
              </a:rPr>
              <a:t>pilonidal </a:t>
            </a:r>
            <a:r>
              <a:rPr lang="en" sz="1600" dirty="0" smtClean="0">
                <a:latin typeface="Arial" pitchFamily="34" charset="0"/>
                <a:cs typeface="Arial" pitchFamily="34" charset="0"/>
              </a:rPr>
              <a:t>sinus), anal </a:t>
            </a:r>
            <a:r>
              <a:rPr lang="en" sz="1600" dirty="0" err="1" smtClean="0">
                <a:latin typeface="Arial" pitchFamily="34" charset="0"/>
                <a:cs typeface="Arial" pitchFamily="34" charset="0"/>
              </a:rPr>
              <a:t>fissure </a:t>
            </a:r>
            <a:r>
              <a:rPr lang="en" sz="1600" dirty="0" smtClean="0">
                <a:latin typeface="Arial" pitchFamily="34" charset="0"/>
                <a:cs typeface="Arial" pitchFamily="34" charset="0"/>
              </a:rPr>
              <a:t>in the form of a split on the </a:t>
            </a:r>
            <a:r>
              <a:rPr lang="en" sz="1600" dirty="0" err="1" smtClean="0">
                <a:latin typeface="Arial" pitchFamily="34" charset="0"/>
                <a:cs typeface="Arial" pitchFamily="34" charset="0"/>
              </a:rPr>
              <a:t>anocutaneous </a:t>
            </a:r>
            <a:r>
              <a:rPr lang="en" sz="1600" dirty="0" smtClean="0">
                <a:latin typeface="Arial" pitchFamily="34" charset="0"/>
                <a:cs typeface="Arial" pitchFamily="34" charset="0"/>
              </a:rPr>
              <a:t>line , swollen, bluish- </a:t>
            </a:r>
            <a:r>
              <a:rPr lang="en" sz="1600" dirty="0" err="1" smtClean="0">
                <a:latin typeface="Arial" pitchFamily="34" charset="0"/>
                <a:cs typeface="Arial" pitchFamily="34" charset="0"/>
              </a:rPr>
              <a:t>colored </a:t>
            </a:r>
            <a:r>
              <a:rPr lang="en" sz="1600" dirty="0" smtClean="0">
                <a:latin typeface="Arial" pitchFamily="34" charset="0"/>
                <a:cs typeface="Arial" pitchFamily="34" charset="0"/>
              </a:rPr>
              <a:t>and painful hemorrhoids ( </a:t>
            </a:r>
            <a:r>
              <a:rPr lang="en" sz="1600" dirty="0" err="1" smtClean="0">
                <a:latin typeface="Arial" pitchFamily="34" charset="0"/>
                <a:cs typeface="Arial" pitchFamily="34" charset="0"/>
              </a:rPr>
              <a:t>prolapse </a:t>
            </a:r>
            <a:r>
              <a:rPr lang="en" sz="1600" dirty="0" smtClean="0">
                <a:latin typeface="Arial" pitchFamily="34" charset="0"/>
                <a:cs typeface="Arial" pitchFamily="34" charset="0"/>
              </a:rPr>
              <a:t>and thrombosis), shedding of the entire </a:t>
            </a:r>
            <a:r>
              <a:rPr lang="en" sz="1600" dirty="0" err="1" smtClean="0">
                <a:latin typeface="Arial" pitchFamily="34" charset="0"/>
                <a:cs typeface="Arial" pitchFamily="34" charset="0"/>
              </a:rPr>
              <a:t>mucosa</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circumference </a:t>
            </a:r>
            <a:r>
              <a:rPr lang="en" sz="1600" dirty="0" smtClean="0">
                <a:latin typeface="Arial" pitchFamily="34" charset="0"/>
                <a:cs typeface="Arial" pitchFamily="34" charset="0"/>
              </a:rPr>
              <a:t>of the rectum through the anal opening (rectal </a:t>
            </a:r>
            <a:r>
              <a:rPr lang="en" sz="1600" dirty="0" err="1" smtClean="0">
                <a:latin typeface="Arial" pitchFamily="34" charset="0"/>
                <a:cs typeface="Arial" pitchFamily="34" charset="0"/>
              </a:rPr>
              <a:t>prolapse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perianal </a:t>
            </a:r>
            <a:r>
              <a:rPr lang="en" sz="1600" dirty="0" smtClean="0">
                <a:latin typeface="Arial" pitchFamily="34" charset="0"/>
                <a:cs typeface="Arial" pitchFamily="34" charset="0"/>
              </a:rPr>
              <a:t>region - </a:t>
            </a:r>
            <a:r>
              <a:rPr lang="en" sz="1600" dirty="0" err="1" smtClean="0">
                <a:latin typeface="Arial" pitchFamily="34" charset="0"/>
                <a:cs typeface="Arial" pitchFamily="34" charset="0"/>
              </a:rPr>
              <a:t>condylomas </a:t>
            </a:r>
            <a:r>
              <a:rPr lang="en" sz="1600" dirty="0" smtClean="0">
                <a:latin typeface="Arial" pitchFamily="34" charset="0"/>
                <a:cs typeface="Arial" pitchFamily="34" charset="0"/>
              </a:rPr>
              <a:t>and </a:t>
            </a:r>
            <a:r>
              <a:rPr lang="en" sz="1600" dirty="0" err="1" smtClean="0">
                <a:latin typeface="Arial" pitchFamily="34" charset="0"/>
                <a:cs typeface="Arial" pitchFamily="34" charset="0"/>
              </a:rPr>
              <a:t>herpetic </a:t>
            </a:r>
            <a:r>
              <a:rPr lang="en" sz="1600" dirty="0" smtClean="0">
                <a:latin typeface="Arial" pitchFamily="34" charset="0"/>
                <a:cs typeface="Arial" pitchFamily="34" charset="0"/>
              </a:rPr>
              <a:t>changes</a:t>
            </a:r>
          </a:p>
          <a:p>
            <a:pPr>
              <a:lnSpc>
                <a:spcPct val="150000"/>
              </a:lnSpc>
            </a:pPr>
            <a:endParaRPr lang="sr-Cyrl-RS" sz="1600" dirty="0">
              <a:latin typeface="Arial" pitchFamily="34" charset="0"/>
              <a:cs typeface="Arial" pitchFamily="34" charset="0"/>
            </a:endParaRPr>
          </a:p>
          <a:p>
            <a:pPr>
              <a:lnSpc>
                <a:spcPct val="150000"/>
              </a:lnSpc>
            </a:pPr>
            <a:r>
              <a:rPr lang="en" sz="1600" b="1" dirty="0" smtClean="0">
                <a:latin typeface="Arial" pitchFamily="34" charset="0"/>
                <a:cs typeface="Arial" pitchFamily="34" charset="0"/>
              </a:rPr>
              <a:t>Position for rectal examination:</a:t>
            </a:r>
          </a:p>
          <a:p>
            <a:pPr marL="342900" indent="-342900">
              <a:lnSpc>
                <a:spcPct val="150000"/>
              </a:lnSpc>
              <a:buFont typeface="+mj-lt"/>
              <a:buAutoNum type="arabicPeriod"/>
            </a:pPr>
            <a:r>
              <a:rPr lang="en" sz="1600" dirty="0" smtClean="0">
                <a:latin typeface="Arial" pitchFamily="34" charset="0"/>
                <a:cs typeface="Arial" pitchFamily="34" charset="0"/>
              </a:rPr>
              <a:t>Knee-elbow ( " a la </a:t>
            </a:r>
            <a:r>
              <a:rPr lang="en" sz="1600" dirty="0" err="1" smtClean="0">
                <a:latin typeface="Arial" pitchFamily="34" charset="0"/>
                <a:cs typeface="Arial" pitchFamily="34" charset="0"/>
              </a:rPr>
              <a:t>vache </a:t>
            </a:r>
            <a:r>
              <a:rPr lang="en" sz="1600" dirty="0" smtClean="0">
                <a:latin typeface="Arial" pitchFamily="34" charset="0"/>
                <a:cs typeface="Arial" pitchFamily="34" charset="0"/>
              </a:rPr>
              <a:t>" )</a:t>
            </a:r>
          </a:p>
          <a:p>
            <a:pPr marL="342900" indent="-342900">
              <a:lnSpc>
                <a:spcPct val="150000"/>
              </a:lnSpc>
              <a:buFont typeface="+mj-lt"/>
              <a:buAutoNum type="arabicPeriod"/>
            </a:pPr>
            <a:r>
              <a:rPr lang="en" sz="1600" dirty="0" smtClean="0">
                <a:latin typeface="Arial" pitchFamily="34" charset="0"/>
                <a:cs typeface="Arial" pitchFamily="34" charset="0"/>
              </a:rPr>
              <a:t>Left lateral ( Sims ') in more severe patients</a:t>
            </a:r>
          </a:p>
          <a:p>
            <a:pPr marL="342900" indent="-342900">
              <a:lnSpc>
                <a:spcPct val="150000"/>
              </a:lnSpc>
              <a:buFont typeface="+mj-lt"/>
              <a:buAutoNum type="arabicPeriod"/>
            </a:pPr>
            <a:r>
              <a:rPr lang="en" sz="1600" dirty="0" smtClean="0">
                <a:latin typeface="Arial" pitchFamily="34" charset="0"/>
                <a:cs typeface="Arial" pitchFamily="34" charset="0"/>
              </a:rPr>
              <a:t>Lumbar ( </a:t>
            </a:r>
            <a:r>
              <a:rPr lang="en" sz="1600" dirty="0" err="1" smtClean="0">
                <a:latin typeface="Arial" pitchFamily="34" charset="0"/>
                <a:cs typeface="Arial" pitchFamily="34" charset="0"/>
              </a:rPr>
              <a:t>Lloyd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Davis </a:t>
            </a:r>
            <a:r>
              <a:rPr lang="en" sz="1600" dirty="0" smtClean="0">
                <a:latin typeface="Arial" pitchFamily="34" charset="0"/>
                <a:cs typeface="Arial" pitchFamily="34" charset="0"/>
              </a:rPr>
              <a:t>) when it is difficult to move the patient</a:t>
            </a:r>
            <a:endParaRPr lang="sr-Cyrl-RS" sz="1600" dirty="0">
              <a:latin typeface="Arial" pitchFamily="34" charset="0"/>
              <a:cs typeface="Arial" pitchFamily="34" charset="0"/>
            </a:endParaRPr>
          </a:p>
        </p:txBody>
      </p:sp>
      <p:pic>
        <p:nvPicPr>
          <p:cNvPr id="3" name="Picture 2" descr="Сродна слика"/>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00800" y="4659064"/>
            <a:ext cx="2816225" cy="1494979"/>
          </a:xfrm>
          <a:prstGeom prst="rect">
            <a:avLst/>
          </a:prstGeom>
          <a:noFill/>
          <a:ln>
            <a:noFill/>
          </a:ln>
        </p:spPr>
      </p:pic>
    </p:spTree>
    <p:extLst>
      <p:ext uri="{BB962C8B-B14F-4D97-AF65-F5344CB8AC3E}">
        <p14:creationId xmlns="" xmlns:p14="http://schemas.microsoft.com/office/powerpoint/2010/main" val="200968247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0084" y="140439"/>
            <a:ext cx="7519916" cy="6370975"/>
          </a:xfrm>
          <a:prstGeom prst="rect">
            <a:avLst/>
          </a:prstGeom>
          <a:noFill/>
        </p:spPr>
        <p:txBody>
          <a:bodyPr wrap="square" rtlCol="0">
            <a:spAutoFit/>
          </a:bodyPr>
          <a:lstStyle/>
          <a:p>
            <a:pPr marL="285750" indent="-285750">
              <a:lnSpc>
                <a:spcPct val="150000"/>
              </a:lnSpc>
              <a:buFont typeface="Arial" pitchFamily="34" charset="0"/>
              <a:buChar char="•"/>
            </a:pPr>
            <a:r>
              <a:rPr lang="en" sz="1600" b="1" dirty="0" smtClean="0">
                <a:latin typeface="Arial" pitchFamily="34" charset="0"/>
                <a:cs typeface="Arial" pitchFamily="34" charset="0"/>
              </a:rPr>
              <a:t>Rectal examination painless and with the cooperation of the patient</a:t>
            </a:r>
          </a:p>
          <a:p>
            <a:pPr marL="285750" indent="-285750">
              <a:lnSpc>
                <a:spcPct val="150000"/>
              </a:lnSpc>
              <a:buFont typeface="Arial" pitchFamily="34" charset="0"/>
              <a:buChar char="•"/>
            </a:pPr>
            <a:r>
              <a:rPr lang="en" sz="1600" dirty="0" smtClean="0">
                <a:latin typeface="Arial" pitchFamily="34" charset="0"/>
                <a:cs typeface="Arial" pitchFamily="34" charset="0"/>
              </a:rPr>
              <a:t>Use sterile gloves and petroleum jelly</a:t>
            </a:r>
          </a:p>
          <a:p>
            <a:pPr marL="285750" indent="-285750">
              <a:lnSpc>
                <a:spcPct val="150000"/>
              </a:lnSpc>
              <a:buFont typeface="Arial" pitchFamily="34" charset="0"/>
              <a:buChar char="•"/>
            </a:pPr>
            <a:r>
              <a:rPr lang="en" sz="1600" dirty="0" smtClean="0">
                <a:latin typeface="Arial" pitchFamily="34" charset="0"/>
                <a:cs typeface="Arial" pitchFamily="34" charset="0"/>
              </a:rPr>
              <a:t>Place the tip of the index finger flat on the anal opening and perform</a:t>
            </a:r>
          </a:p>
          <a:p>
            <a:pPr>
              <a:lnSpc>
                <a:spcPct val="150000"/>
              </a:lnSpc>
            </a:pPr>
            <a:r>
              <a:rPr lang="en" sz="1600" dirty="0" smtClean="0">
                <a:latin typeface="Arial" pitchFamily="34" charset="0"/>
                <a:cs typeface="Arial" pitchFamily="34" charset="0"/>
              </a:rPr>
              <a:t>pressure until </a:t>
            </a:r>
            <a:r>
              <a:rPr lang="en" sz="1600" dirty="0" err="1" smtClean="0">
                <a:latin typeface="Arial" pitchFamily="34" charset="0"/>
                <a:cs typeface="Arial" pitchFamily="34" charset="0"/>
              </a:rPr>
              <a:t>the sphincter </a:t>
            </a:r>
            <a:r>
              <a:rPr lang="en" sz="1600" dirty="0" smtClean="0">
                <a:latin typeface="Arial" pitchFamily="34" charset="0"/>
                <a:cs typeface="Arial" pitchFamily="34" charset="0"/>
              </a:rPr>
              <a:t>relaxes</a:t>
            </a:r>
          </a:p>
          <a:p>
            <a:pPr marL="285750" indent="-285750">
              <a:lnSpc>
                <a:spcPct val="150000"/>
              </a:lnSpc>
              <a:buFont typeface="Arial" pitchFamily="34" charset="0"/>
              <a:buChar char="•"/>
            </a:pPr>
            <a:r>
              <a:rPr lang="en" sz="1600" dirty="0" smtClean="0">
                <a:latin typeface="Arial" pitchFamily="34" charset="0"/>
                <a:cs typeface="Arial" pitchFamily="34" charset="0"/>
              </a:rPr>
              <a:t>Then the finger is slowly inserted into the rectum in a circular motion</a:t>
            </a:r>
          </a:p>
          <a:p>
            <a:pPr marL="285750" indent="-285750">
              <a:lnSpc>
                <a:spcPct val="150000"/>
              </a:lnSpc>
              <a:buFont typeface="Arial" pitchFamily="34" charset="0"/>
              <a:buChar char="•"/>
            </a:pPr>
            <a:r>
              <a:rPr lang="en" sz="1600" dirty="0" smtClean="0">
                <a:latin typeface="Arial" pitchFamily="34" charset="0"/>
                <a:cs typeface="Arial" pitchFamily="34" charset="0"/>
              </a:rPr>
              <a:t>In men, the front wall ( </a:t>
            </a:r>
            <a:r>
              <a:rPr lang="en" sz="1600" dirty="0" err="1" smtClean="0">
                <a:latin typeface="Arial" pitchFamily="34" charset="0"/>
                <a:cs typeface="Arial" pitchFamily="34" charset="0"/>
              </a:rPr>
              <a:t>prostate </a:t>
            </a:r>
            <a:r>
              <a:rPr lang="en" sz="1600" dirty="0" smtClean="0">
                <a:latin typeface="Arial" pitchFamily="34" charset="0"/>
                <a:cs typeface="Arial" pitchFamily="34" charset="0"/>
              </a:rPr>
              <a:t>, seminal vesicles, </a:t>
            </a:r>
            <a:r>
              <a:rPr lang="en" sz="1600" dirty="0" err="1" smtClean="0">
                <a:latin typeface="Arial" pitchFamily="34" charset="0"/>
                <a:cs typeface="Arial" pitchFamily="34" charset="0"/>
              </a:rPr>
              <a:t>retrovesicular </a:t>
            </a:r>
            <a:r>
              <a:rPr lang="en" sz="1600" dirty="0" smtClean="0">
                <a:latin typeface="Arial" pitchFamily="34" charset="0"/>
                <a:cs typeface="Arial" pitchFamily="34" charset="0"/>
              </a:rPr>
              <a:t>space) should be felt first, then the left and right lateral walls and finally the back wall ( </a:t>
            </a:r>
            <a:r>
              <a:rPr lang="en" sz="1600" dirty="0" err="1" smtClean="0">
                <a:latin typeface="Arial" pitchFamily="34" charset="0"/>
                <a:cs typeface="Arial" pitchFamily="34" charset="0"/>
              </a:rPr>
              <a:t>sacrum depression </a:t>
            </a:r>
            <a:r>
              <a:rPr lang="en" sz="1600" dirty="0" smtClean="0">
                <a:latin typeface="Arial" pitchFamily="34" charset="0"/>
                <a:cs typeface="Arial" pitchFamily="34" charset="0"/>
              </a:rPr>
              <a:t>and </a:t>
            </a:r>
            <a:r>
              <a:rPr lang="en" sz="1600" dirty="0" err="1" smtClean="0">
                <a:latin typeface="Arial" pitchFamily="34" charset="0"/>
                <a:cs typeface="Arial" pitchFamily="34" charset="0"/>
              </a:rPr>
              <a:t>coccyx </a:t>
            </a:r>
            <a:r>
              <a:rPr lang="en" sz="1600" dirty="0" smtClean="0">
                <a:latin typeface="Arial" pitchFamily="34" charset="0"/>
                <a:cs typeface="Arial" pitchFamily="34" charset="0"/>
              </a:rPr>
              <a:t>).</a:t>
            </a:r>
          </a:p>
          <a:p>
            <a:pPr marL="285750" indent="-285750">
              <a:lnSpc>
                <a:spcPct val="150000"/>
              </a:lnSpc>
              <a:buFont typeface="Arial" pitchFamily="34" charset="0"/>
              <a:buChar char="•"/>
            </a:pPr>
            <a:r>
              <a:rPr lang="en" sz="1600" dirty="0" smtClean="0">
                <a:latin typeface="Arial" pitchFamily="34" charset="0"/>
                <a:cs typeface="Arial" pitchFamily="34" charset="0"/>
              </a:rPr>
              <a:t>In women , </a:t>
            </a:r>
            <a:r>
              <a:rPr lang="en" sz="1600" dirty="0" err="1" smtClean="0">
                <a:latin typeface="Arial" pitchFamily="34" charset="0"/>
                <a:cs typeface="Arial" pitchFamily="34" charset="0"/>
              </a:rPr>
              <a:t>the cervix </a:t>
            </a:r>
            <a:r>
              <a:rPr lang="en" sz="1600" dirty="0" smtClean="0">
                <a:latin typeface="Arial" pitchFamily="34" charset="0"/>
                <a:cs typeface="Arial" pitchFamily="34" charset="0"/>
              </a:rPr>
              <a:t>, </a:t>
            </a:r>
            <a:r>
              <a:rPr lang="en" sz="1600" dirty="0" err="1" smtClean="0">
                <a:latin typeface="Arial" pitchFamily="34" charset="0"/>
                <a:cs typeface="Arial" pitchFamily="34" charset="0"/>
              </a:rPr>
              <a:t>Douglas </a:t>
            </a:r>
            <a:r>
              <a:rPr lang="en" sz="1600" dirty="0" smtClean="0">
                <a:latin typeface="Arial" pitchFamily="34" charset="0"/>
                <a:cs typeface="Arial" pitchFamily="34" charset="0"/>
              </a:rPr>
              <a:t>'s space, the right and left lateral wall and behind the recess </a:t>
            </a:r>
            <a:r>
              <a:rPr lang="en" sz="1600" dirty="0" err="1" smtClean="0">
                <a:latin typeface="Arial" pitchFamily="34" charset="0"/>
                <a:cs typeface="Arial" pitchFamily="34" charset="0"/>
              </a:rPr>
              <a:t>of the sacrum </a:t>
            </a:r>
            <a:r>
              <a:rPr lang="en" sz="1600" dirty="0" smtClean="0">
                <a:latin typeface="Arial" pitchFamily="34" charset="0"/>
                <a:cs typeface="Arial" pitchFamily="34" charset="0"/>
              </a:rPr>
              <a:t>and </a:t>
            </a:r>
            <a:r>
              <a:rPr lang="en" sz="1600" dirty="0" err="1" smtClean="0">
                <a:latin typeface="Arial" pitchFamily="34" charset="0"/>
                <a:cs typeface="Arial" pitchFamily="34" charset="0"/>
              </a:rPr>
              <a:t>coccyx should be felt </a:t>
            </a:r>
            <a:r>
              <a:rPr lang="en" sz="1600" dirty="0" smtClean="0">
                <a:latin typeface="Arial" pitchFamily="34" charset="0"/>
                <a:cs typeface="Arial" pitchFamily="34" charset="0"/>
              </a:rPr>
              <a:t>.</a:t>
            </a:r>
          </a:p>
          <a:p>
            <a:pPr marL="285750" indent="-285750">
              <a:lnSpc>
                <a:spcPct val="150000"/>
              </a:lnSpc>
              <a:buFont typeface="Arial" pitchFamily="34" charset="0"/>
              <a:buChar char="•"/>
            </a:pPr>
            <a:r>
              <a:rPr lang="en" sz="1600" dirty="0" smtClean="0">
                <a:latin typeface="Arial" pitchFamily="34" charset="0"/>
                <a:cs typeface="Arial" pitchFamily="34" charset="0"/>
              </a:rPr>
              <a:t>When removing the finger, you should check if there is any pathological content (blood, mucus) on it.</a:t>
            </a:r>
          </a:p>
          <a:p>
            <a:pPr>
              <a:lnSpc>
                <a:spcPct val="150000"/>
              </a:lnSpc>
            </a:pPr>
            <a:endParaRPr lang="sr-Cyrl-RS" sz="1600" dirty="0">
              <a:latin typeface="Arial" pitchFamily="34" charset="0"/>
              <a:cs typeface="Arial" pitchFamily="34" charset="0"/>
            </a:endParaRPr>
          </a:p>
          <a:p>
            <a:pPr>
              <a:lnSpc>
                <a:spcPct val="150000"/>
              </a:lnSpc>
            </a:pPr>
            <a:r>
              <a:rPr lang="en" sz="1600" b="1" dirty="0" smtClean="0">
                <a:latin typeface="Arial" pitchFamily="34" charset="0"/>
                <a:cs typeface="Arial" pitchFamily="34" charset="0"/>
              </a:rPr>
              <a:t>A rectal examination can determine the presence of:</a:t>
            </a:r>
          </a:p>
          <a:p>
            <a:pPr marL="285750" indent="-285750">
              <a:lnSpc>
                <a:spcPct val="150000"/>
              </a:lnSpc>
              <a:buFont typeface="Arial" pitchFamily="34" charset="0"/>
              <a:buChar char="•"/>
            </a:pPr>
            <a:r>
              <a:rPr lang="en" sz="1600" dirty="0" err="1" smtClean="0">
                <a:latin typeface="Arial" pitchFamily="34" charset="0"/>
                <a:cs typeface="Arial" pitchFamily="34" charset="0"/>
              </a:rPr>
              <a:t>Fecal</a:t>
            </a:r>
            <a:r>
              <a:rPr lang="en" sz="1600" dirty="0" smtClean="0">
                <a:latin typeface="Arial" pitchFamily="34" charset="0"/>
                <a:cs typeface="Arial" pitchFamily="34" charset="0"/>
              </a:rPr>
              <a:t> </a:t>
            </a:r>
            <a:r>
              <a:rPr lang="en" sz="1600" dirty="0" err="1">
                <a:latin typeface="Arial" pitchFamily="34" charset="0"/>
                <a:cs typeface="Arial" pitchFamily="34" charset="0"/>
              </a:rPr>
              <a:t>and </a:t>
            </a:r>
            <a:r>
              <a:rPr lang="en" sz="1600" dirty="0" err="1" smtClean="0">
                <a:latin typeface="Arial" pitchFamily="34" charset="0"/>
                <a:cs typeface="Arial" pitchFamily="34" charset="0"/>
              </a:rPr>
              <a:t>mpactions </a:t>
            </a:r>
            <a:r>
              <a:rPr lang="en" sz="1600" dirty="0" smtClean="0">
                <a:latin typeface="Arial" pitchFamily="34" charset="0"/>
                <a:cs typeface="Arial" pitchFamily="34" charset="0"/>
              </a:rPr>
              <a:t>- the elderly, with habitual </a:t>
            </a:r>
            <a:r>
              <a:rPr lang="en" sz="1600" dirty="0" err="1" smtClean="0">
                <a:latin typeface="Arial" pitchFamily="34" charset="0"/>
                <a:cs typeface="Arial" pitchFamily="34" charset="0"/>
              </a:rPr>
              <a:t>constipation</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err="1" smtClean="0">
                <a:latin typeface="Arial" pitchFamily="34" charset="0"/>
                <a:cs typeface="Arial" pitchFamily="34" charset="0"/>
              </a:rPr>
              <a:t>Melena</a:t>
            </a:r>
            <a:endParaRPr lang="sr-Cyrl-RS" sz="1600" dirty="0" smtClean="0">
              <a:latin typeface="Arial" pitchFamily="34" charset="0"/>
              <a:cs typeface="Arial" pitchFamily="34" charset="0"/>
            </a:endParaRPr>
          </a:p>
          <a:p>
            <a:pPr marL="285750" indent="-285750">
              <a:lnSpc>
                <a:spcPct val="150000"/>
              </a:lnSpc>
              <a:buFont typeface="Arial" pitchFamily="34" charset="0"/>
              <a:buChar char="•"/>
            </a:pPr>
            <a:r>
              <a:rPr lang="en" sz="1600" dirty="0" err="1" smtClean="0">
                <a:latin typeface="Arial" pitchFamily="34" charset="0"/>
                <a:cs typeface="Arial" pitchFamily="34" charset="0"/>
              </a:rPr>
              <a:t>Rectorage</a:t>
            </a:r>
            <a:endParaRPr lang="sr-Cyrl-RS" sz="1600" dirty="0">
              <a:latin typeface="Arial" pitchFamily="34" charset="0"/>
              <a:cs typeface="Arial" pitchFamily="34" charset="0"/>
            </a:endParaRPr>
          </a:p>
        </p:txBody>
      </p:sp>
      <p:pic>
        <p:nvPicPr>
          <p:cNvPr id="3" name="Picture 2" descr="Сродна слика"/>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70650" y="127739"/>
            <a:ext cx="2647950" cy="2005861"/>
          </a:xfrm>
          <a:prstGeom prst="rect">
            <a:avLst/>
          </a:prstGeom>
          <a:noFill/>
          <a:ln>
            <a:noFill/>
          </a:ln>
        </p:spPr>
      </p:pic>
    </p:spTree>
    <p:extLst>
      <p:ext uri="{BB962C8B-B14F-4D97-AF65-F5344CB8AC3E}">
        <p14:creationId xmlns="" xmlns:p14="http://schemas.microsoft.com/office/powerpoint/2010/main" val="348800617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228600" y="0"/>
            <a:ext cx="8915400" cy="4347869"/>
          </a:xfrm>
          <a:prstGeom prst="rect">
            <a:avLst/>
          </a:prstGeom>
          <a:solidFill>
            <a:srgbClr val="F8F9FA"/>
          </a:solidFill>
          <a:ln w="9525">
            <a:noFill/>
            <a:miter lim="800000"/>
            <a:headEnd/>
            <a:tailEnd/>
          </a:ln>
          <a:effectLst/>
        </p:spPr>
        <p:txBody>
          <a:bodyPr vert="horz" wrap="square" lIns="0" tIns="-19044" rIns="0" bIns="-19044"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 typeface="Arial" pitchFamily="34" charset="0"/>
              <a:buChar char="•"/>
              <a:tabLst/>
            </a:pPr>
            <a:r>
              <a:rPr kumimoji="0" lang="en-US" sz="1600" b="0" i="0" u="none" strike="noStrike" cap="none" normalizeH="0" baseline="0" dirty="0" smtClean="0">
                <a:ln>
                  <a:noFill/>
                </a:ln>
                <a:solidFill>
                  <a:srgbClr val="202124"/>
                </a:solidFill>
                <a:effectLst/>
                <a:latin typeface="Arial" pitchFamily="34" charset="0"/>
                <a:cs typeface="Arial" pitchFamily="34" charset="0"/>
              </a:rPr>
              <a:t> The finding of an empty rectal ampulla in high intestinal occlusion </a:t>
            </a:r>
          </a:p>
          <a:p>
            <a:pPr marL="0" marR="0" lvl="0" indent="0" algn="l" defTabSz="914400" rtl="0" eaLnBrk="1" fontAlgn="base" latinLnBrk="0" hangingPunct="1">
              <a:lnSpc>
                <a:spcPct val="150000"/>
              </a:lnSpc>
              <a:spcBef>
                <a:spcPct val="0"/>
              </a:spcBef>
              <a:spcAft>
                <a:spcPct val="0"/>
              </a:spcAft>
              <a:buClrTx/>
              <a:buSzTx/>
              <a:buFont typeface="Arial" pitchFamily="34" charset="0"/>
              <a:buChar char="•"/>
              <a:tabLst/>
            </a:pPr>
            <a:r>
              <a:rPr kumimoji="0" lang="en-US" sz="1600" b="0" i="0" u="none" strike="noStrike" cap="none" normalizeH="0" baseline="0" dirty="0" smtClean="0">
                <a:ln>
                  <a:noFill/>
                </a:ln>
                <a:solidFill>
                  <a:srgbClr val="202124"/>
                </a:solidFill>
                <a:effectLst/>
                <a:latin typeface="Arial" pitchFamily="34" charset="0"/>
                <a:cs typeface="Arial" pitchFamily="34" charset="0"/>
              </a:rPr>
              <a:t> Edema of the rectal wall in sigmoid volvulus </a:t>
            </a:r>
          </a:p>
          <a:p>
            <a:pPr marL="0" marR="0" lvl="0" indent="0" algn="l" defTabSz="914400" rtl="0" eaLnBrk="1" fontAlgn="base" latinLnBrk="0" hangingPunct="1">
              <a:lnSpc>
                <a:spcPct val="150000"/>
              </a:lnSpc>
              <a:spcBef>
                <a:spcPct val="0"/>
              </a:spcBef>
              <a:spcAft>
                <a:spcPct val="0"/>
              </a:spcAft>
              <a:buClrTx/>
              <a:buSzTx/>
              <a:buFont typeface="Arial" pitchFamily="34" charset="0"/>
              <a:buChar char="•"/>
              <a:tabLst/>
            </a:pPr>
            <a:r>
              <a:rPr lang="en-US" sz="1600" dirty="0" smtClean="0">
                <a:solidFill>
                  <a:srgbClr val="202124"/>
                </a:solidFill>
                <a:latin typeface="Arial" pitchFamily="34" charset="0"/>
                <a:cs typeface="Arial" pitchFamily="34" charset="0"/>
              </a:rPr>
              <a:t> </a:t>
            </a:r>
            <a:r>
              <a:rPr kumimoji="0" lang="en-US" sz="1600" b="0" i="0" u="none" strike="noStrike" cap="none" normalizeH="0" baseline="0" dirty="0" smtClean="0">
                <a:ln>
                  <a:noFill/>
                </a:ln>
                <a:solidFill>
                  <a:srgbClr val="202124"/>
                </a:solidFill>
                <a:effectLst/>
                <a:latin typeface="Arial" pitchFamily="34" charset="0"/>
                <a:cs typeface="Arial" pitchFamily="34" charset="0"/>
              </a:rPr>
              <a:t>Internal hemorrhoids </a:t>
            </a:r>
          </a:p>
          <a:p>
            <a:pPr marL="0" marR="0" lvl="0" indent="0" algn="l" defTabSz="914400" rtl="0" eaLnBrk="1" fontAlgn="base" latinLnBrk="0" hangingPunct="1">
              <a:lnSpc>
                <a:spcPct val="150000"/>
              </a:lnSpc>
              <a:spcBef>
                <a:spcPct val="0"/>
              </a:spcBef>
              <a:spcAft>
                <a:spcPct val="0"/>
              </a:spcAft>
              <a:buClrTx/>
              <a:buSzTx/>
              <a:buFont typeface="Arial" pitchFamily="34" charset="0"/>
              <a:buChar char="•"/>
              <a:tabLst/>
            </a:pPr>
            <a:r>
              <a:rPr lang="en-US" sz="1600" dirty="0" smtClean="0">
                <a:solidFill>
                  <a:srgbClr val="202124"/>
                </a:solidFill>
                <a:latin typeface="Arial" pitchFamily="34" charset="0"/>
                <a:cs typeface="Arial" pitchFamily="34" charset="0"/>
              </a:rPr>
              <a:t> </a:t>
            </a:r>
            <a:r>
              <a:rPr kumimoji="0" lang="en-US" sz="1600" b="0" i="0" u="none" strike="noStrike" cap="none" normalizeH="0" baseline="0" dirty="0" smtClean="0">
                <a:ln>
                  <a:noFill/>
                </a:ln>
                <a:solidFill>
                  <a:srgbClr val="202124"/>
                </a:solidFill>
                <a:effectLst/>
                <a:latin typeface="Arial" pitchFamily="34" charset="0"/>
                <a:cs typeface="Arial" pitchFamily="34" charset="0"/>
              </a:rPr>
              <a:t>Neoplasms of the rectum (type-annular, ulcerative, cauliflower, is it fixed, does it bleed when touched) </a:t>
            </a:r>
          </a:p>
          <a:p>
            <a:pPr marL="0" marR="0" lvl="0" indent="0" algn="l" defTabSz="914400" rtl="0" eaLnBrk="1" fontAlgn="base" latinLnBrk="0" hangingPunct="1">
              <a:lnSpc>
                <a:spcPct val="150000"/>
              </a:lnSpc>
              <a:spcBef>
                <a:spcPct val="0"/>
              </a:spcBef>
              <a:spcAft>
                <a:spcPct val="0"/>
              </a:spcAft>
              <a:buClrTx/>
              <a:buSzTx/>
              <a:buFont typeface="Arial" pitchFamily="34" charset="0"/>
              <a:buChar char="•"/>
              <a:tabLst/>
            </a:pPr>
            <a:r>
              <a:rPr lang="en-US" sz="1600" dirty="0" smtClean="0">
                <a:solidFill>
                  <a:srgbClr val="202124"/>
                </a:solidFill>
                <a:latin typeface="Arial" pitchFamily="34" charset="0"/>
                <a:cs typeface="Arial" pitchFamily="34" charset="0"/>
              </a:rPr>
              <a:t> </a:t>
            </a:r>
            <a:r>
              <a:rPr kumimoji="0" lang="en-US" sz="1600" b="0" i="0" u="none" strike="noStrike" cap="none" normalizeH="0" baseline="0" dirty="0" smtClean="0">
                <a:ln>
                  <a:noFill/>
                </a:ln>
                <a:solidFill>
                  <a:srgbClr val="202124"/>
                </a:solidFill>
                <a:effectLst/>
                <a:latin typeface="Arial" pitchFamily="34" charset="0"/>
                <a:cs typeface="Arial" pitchFamily="34" charset="0"/>
              </a:rPr>
              <a:t>Strictures of the rectum </a:t>
            </a:r>
          </a:p>
          <a:p>
            <a:pPr marL="0" marR="0" lvl="0" indent="0" algn="l" defTabSz="914400" rtl="0" eaLnBrk="1" fontAlgn="base" latinLnBrk="0" hangingPunct="1">
              <a:lnSpc>
                <a:spcPct val="150000"/>
              </a:lnSpc>
              <a:spcBef>
                <a:spcPct val="0"/>
              </a:spcBef>
              <a:spcAft>
                <a:spcPct val="0"/>
              </a:spcAft>
              <a:buClrTx/>
              <a:buSzTx/>
              <a:buFont typeface="Arial" pitchFamily="34" charset="0"/>
              <a:buChar char="•"/>
              <a:tabLst/>
            </a:pPr>
            <a:r>
              <a:rPr lang="en-US" sz="1600" dirty="0" smtClean="0">
                <a:solidFill>
                  <a:srgbClr val="202124"/>
                </a:solidFill>
                <a:latin typeface="Arial" pitchFamily="34" charset="0"/>
                <a:cs typeface="Arial" pitchFamily="34" charset="0"/>
              </a:rPr>
              <a:t> </a:t>
            </a:r>
            <a:r>
              <a:rPr kumimoji="0" lang="en-US" sz="1600" b="0" i="0" u="none" strike="noStrike" cap="none" normalizeH="0" baseline="0" dirty="0" smtClean="0">
                <a:ln>
                  <a:noFill/>
                </a:ln>
                <a:solidFill>
                  <a:srgbClr val="202124"/>
                </a:solidFill>
                <a:effectLst/>
                <a:latin typeface="Arial" pitchFamily="34" charset="0"/>
                <a:cs typeface="Arial" pitchFamily="34" charset="0"/>
              </a:rPr>
              <a:t>Ischio-rectal abscess </a:t>
            </a:r>
          </a:p>
          <a:p>
            <a:pPr marL="0" marR="0" lvl="0" indent="0" algn="l" defTabSz="914400" rtl="0" eaLnBrk="1" fontAlgn="base" latinLnBrk="0" hangingPunct="1">
              <a:lnSpc>
                <a:spcPct val="150000"/>
              </a:lnSpc>
              <a:spcBef>
                <a:spcPct val="0"/>
              </a:spcBef>
              <a:spcAft>
                <a:spcPct val="0"/>
              </a:spcAft>
              <a:buClrTx/>
              <a:buSzTx/>
              <a:buFont typeface="Arial" pitchFamily="34" charset="0"/>
              <a:buChar char="•"/>
              <a:tabLst/>
            </a:pPr>
            <a:r>
              <a:rPr lang="en-US" sz="1600" dirty="0" smtClean="0">
                <a:solidFill>
                  <a:srgbClr val="202124"/>
                </a:solidFill>
                <a:latin typeface="Arial" pitchFamily="34" charset="0"/>
                <a:cs typeface="Arial" pitchFamily="34" charset="0"/>
              </a:rPr>
              <a:t> </a:t>
            </a:r>
            <a:r>
              <a:rPr kumimoji="0" lang="en-US" sz="1600" b="0" i="0" u="none" strike="noStrike" cap="none" normalizeH="0" baseline="0" dirty="0" smtClean="0">
                <a:ln>
                  <a:noFill/>
                </a:ln>
                <a:solidFill>
                  <a:srgbClr val="202124"/>
                </a:solidFill>
                <a:effectLst/>
                <a:latin typeface="Arial" pitchFamily="34" charset="0"/>
                <a:cs typeface="Arial" pitchFamily="34" charset="0"/>
              </a:rPr>
              <a:t>Anal fissures and fistulas </a:t>
            </a:r>
          </a:p>
          <a:p>
            <a:pPr marL="0" marR="0" lvl="0" indent="0" algn="l" defTabSz="914400" rtl="0" eaLnBrk="1" fontAlgn="base" latinLnBrk="0" hangingPunct="1">
              <a:lnSpc>
                <a:spcPct val="150000"/>
              </a:lnSpc>
              <a:spcBef>
                <a:spcPct val="0"/>
              </a:spcBef>
              <a:spcAft>
                <a:spcPct val="0"/>
              </a:spcAft>
              <a:buClrTx/>
              <a:buSzTx/>
              <a:buFont typeface="Arial" pitchFamily="34" charset="0"/>
              <a:buChar char="•"/>
              <a:tabLst/>
            </a:pPr>
            <a:r>
              <a:rPr lang="en-US" sz="1600" dirty="0" smtClean="0">
                <a:solidFill>
                  <a:srgbClr val="202124"/>
                </a:solidFill>
                <a:latin typeface="Arial" pitchFamily="34" charset="0"/>
                <a:cs typeface="Arial" pitchFamily="34" charset="0"/>
              </a:rPr>
              <a:t> </a:t>
            </a:r>
            <a:r>
              <a:rPr kumimoji="0" lang="en-US" sz="1600" b="0" i="0" u="none" strike="noStrike" cap="none" normalizeH="0" baseline="0" dirty="0" smtClean="0">
                <a:ln>
                  <a:noFill/>
                </a:ln>
                <a:solidFill>
                  <a:srgbClr val="202124"/>
                </a:solidFill>
                <a:effectLst/>
                <a:latin typeface="Arial" pitchFamily="34" charset="0"/>
                <a:cs typeface="Arial" pitchFamily="34" charset="0"/>
              </a:rPr>
              <a:t>Sphincter laxity </a:t>
            </a:r>
          </a:p>
          <a:p>
            <a:pPr marL="0" marR="0" lvl="0" indent="0" algn="l" defTabSz="914400" rtl="0" eaLnBrk="1" fontAlgn="base" latinLnBrk="0" hangingPunct="1">
              <a:lnSpc>
                <a:spcPct val="150000"/>
              </a:lnSpc>
              <a:spcBef>
                <a:spcPct val="0"/>
              </a:spcBef>
              <a:spcAft>
                <a:spcPct val="0"/>
              </a:spcAft>
              <a:buClrTx/>
              <a:buSzTx/>
              <a:buFont typeface="Arial" pitchFamily="34" charset="0"/>
              <a:buChar char="•"/>
              <a:tabLst/>
            </a:pPr>
            <a:r>
              <a:rPr lang="en-US" sz="1600" dirty="0" smtClean="0">
                <a:solidFill>
                  <a:srgbClr val="202124"/>
                </a:solidFill>
                <a:latin typeface="Arial" pitchFamily="34" charset="0"/>
                <a:cs typeface="Arial" pitchFamily="34" charset="0"/>
              </a:rPr>
              <a:t> </a:t>
            </a:r>
            <a:r>
              <a:rPr kumimoji="0" lang="en-US" sz="1600" b="0" i="0" u="none" strike="noStrike" cap="none" normalizeH="0" baseline="0" dirty="0" smtClean="0">
                <a:ln>
                  <a:noFill/>
                </a:ln>
                <a:solidFill>
                  <a:srgbClr val="202124"/>
                </a:solidFill>
                <a:effectLst/>
                <a:latin typeface="Arial" pitchFamily="34" charset="0"/>
                <a:cs typeface="Arial" pitchFamily="34" charset="0"/>
              </a:rPr>
              <a:t>Shape, size and configuration of the prostate </a:t>
            </a:r>
          </a:p>
          <a:p>
            <a:pPr marL="0" marR="0" lvl="0" indent="0" algn="l" defTabSz="914400" rtl="0" eaLnBrk="1" fontAlgn="base" latinLnBrk="0" hangingPunct="1">
              <a:lnSpc>
                <a:spcPct val="150000"/>
              </a:lnSpc>
              <a:spcBef>
                <a:spcPct val="0"/>
              </a:spcBef>
              <a:spcAft>
                <a:spcPct val="0"/>
              </a:spcAft>
              <a:buClrTx/>
              <a:buSzTx/>
              <a:buFont typeface="Arial" pitchFamily="34" charset="0"/>
              <a:buChar char="•"/>
              <a:tabLst/>
            </a:pPr>
            <a:r>
              <a:rPr lang="en-US" sz="1600" dirty="0" smtClean="0">
                <a:solidFill>
                  <a:srgbClr val="202124"/>
                </a:solidFill>
                <a:latin typeface="Arial" pitchFamily="34" charset="0"/>
                <a:cs typeface="Arial" pitchFamily="34" charset="0"/>
              </a:rPr>
              <a:t> </a:t>
            </a:r>
            <a:r>
              <a:rPr kumimoji="0" lang="en-US" sz="1600" b="0" i="0" u="none" strike="noStrike" cap="none" normalizeH="0" baseline="0" dirty="0" smtClean="0">
                <a:ln>
                  <a:noFill/>
                </a:ln>
                <a:solidFill>
                  <a:srgbClr val="202124"/>
                </a:solidFill>
                <a:effectLst/>
                <a:latin typeface="Arial" pitchFamily="34" charset="0"/>
                <a:cs typeface="Arial" pitchFamily="34" charset="0"/>
              </a:rPr>
              <a:t>The presence of a purulent collection in the Douglas cord, which is felt as an elastic, tense, fluctuating, painful resistance, which palpably protrudes on the anterior wall of the rectum</a:t>
            </a:r>
            <a:r>
              <a:rPr kumimoji="0" lang="en-US" sz="16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5" name="Picture 4" descr="http://www.navidiku.rs/firme/upload/images/drdjokovic/2.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52800" y="4648200"/>
            <a:ext cx="2374900" cy="173799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3239</TotalTime>
  <Words>7843</Words>
  <Application>Microsoft Office PowerPoint</Application>
  <PresentationFormat>On-screen Show (4:3)</PresentationFormat>
  <Paragraphs>701</Paragraphs>
  <Slides>93</Slides>
  <Notes>0</Notes>
  <HiddenSlides>0</HiddenSlides>
  <MMClips>0</MMClips>
  <ScaleCrop>false</ScaleCrop>
  <HeadingPairs>
    <vt:vector size="4" baseType="variant">
      <vt:variant>
        <vt:lpstr>Theme</vt:lpstr>
      </vt:variant>
      <vt:variant>
        <vt:i4>1</vt:i4>
      </vt:variant>
      <vt:variant>
        <vt:lpstr>Slide Titles</vt:lpstr>
      </vt:variant>
      <vt:variant>
        <vt:i4>93</vt:i4>
      </vt:variant>
    </vt:vector>
  </HeadingPairs>
  <TitlesOfParts>
    <vt:vector size="94" baseType="lpstr">
      <vt:lpstr>Office Theme</vt:lpstr>
      <vt:lpstr>PROPEDEUTICS OF THE DIGESTIVE ORGANS, LIVER AND BILE TRACTS  anamnesis sign and symptoms of diseses of GIT topographic position of abdominal organs</vt:lpstr>
      <vt:lpstr>Slide 2</vt:lpstr>
      <vt:lpstr>Slide 3</vt:lpstr>
      <vt:lpstr>Slide 4</vt:lpstr>
      <vt:lpstr>Slide 5</vt:lpstr>
      <vt:lpstr>Quadrants and regions of the abdomen</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Determining the borders of the liver by percussion</vt:lpstr>
      <vt:lpstr>Slide 56</vt:lpstr>
      <vt:lpstr>Slide 57</vt:lpstr>
      <vt:lpstr>Percussion of the spleen</vt:lpstr>
      <vt:lpstr>Percussion of the spleen</vt:lpstr>
      <vt:lpstr>Slide 60</vt:lpstr>
      <vt:lpstr>Castell 's method</vt:lpstr>
      <vt:lpstr>Castell 's method - enlarged spleen</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Palpation of the spleen</vt:lpstr>
      <vt:lpstr>Hackett 's classification - palpation of the spleen</vt:lpstr>
      <vt:lpstr>Slide 88</vt:lpstr>
      <vt:lpstr>Palpation of the aorta</vt:lpstr>
      <vt:lpstr>Slide 90</vt:lpstr>
      <vt:lpstr>Slide 91</vt:lpstr>
      <vt:lpstr>Slide 92</vt:lpstr>
      <vt:lpstr>Slide 93</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MISEL</dc:creator>
  <cp:lastModifiedBy>Zeljko</cp:lastModifiedBy>
  <cp:revision>210</cp:revision>
  <dcterms:created xsi:type="dcterms:W3CDTF">2015-01-26T21:30:07Z</dcterms:created>
  <dcterms:modified xsi:type="dcterms:W3CDTF">2024-02-18T13:06:49Z</dcterms:modified>
</cp:coreProperties>
</file>